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334" r:id="rId3"/>
    <p:sldId id="293" r:id="rId4"/>
    <p:sldId id="320" r:id="rId5"/>
    <p:sldId id="274" r:id="rId6"/>
    <p:sldId id="321" r:id="rId7"/>
    <p:sldId id="318" r:id="rId8"/>
    <p:sldId id="336" r:id="rId9"/>
    <p:sldId id="300" r:id="rId10"/>
    <p:sldId id="270" r:id="rId11"/>
    <p:sldId id="322" r:id="rId12"/>
    <p:sldId id="339" r:id="rId13"/>
    <p:sldId id="328" r:id="rId14"/>
    <p:sldId id="330" r:id="rId15"/>
    <p:sldId id="331" r:id="rId16"/>
    <p:sldId id="332" r:id="rId17"/>
    <p:sldId id="333" r:id="rId18"/>
    <p:sldId id="323" r:id="rId19"/>
    <p:sldId id="338" r:id="rId20"/>
    <p:sldId id="324" r:id="rId21"/>
    <p:sldId id="335" r:id="rId22"/>
    <p:sldId id="326" r:id="rId23"/>
    <p:sldId id="27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3" autoAdjust="0"/>
    <p:restoredTop sz="94704"/>
  </p:normalViewPr>
  <p:slideViewPr>
    <p:cSldViewPr snapToGrid="0" snapToObjects="1">
      <p:cViewPr>
        <p:scale>
          <a:sx n="150" d="100"/>
          <a:sy n="150" d="100"/>
        </p:scale>
        <p:origin x="57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2426E-871E-6048-897D-C00DFFEC19B5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0F7CC-E99A-9B4E-A466-3BF0E5F47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2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Technologies: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Docker BLAST+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Python CLI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Cloud: object storage, block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0F7CC-E99A-9B4E-A466-3BF0E5F478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5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138917"/>
            <a:ext cx="12192000" cy="2580167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600" y="5839065"/>
            <a:ext cx="5232400" cy="66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Lef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09" y="450802"/>
            <a:ext cx="2808212" cy="160659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4320" y="450803"/>
            <a:ext cx="7498080" cy="54181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309" y="2042160"/>
            <a:ext cx="2808212" cy="382682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59" y="6239208"/>
            <a:ext cx="7694570" cy="271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5027" y="6236208"/>
            <a:ext cx="179070" cy="2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ledgemen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09707" cy="12174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62195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59582" y="1657427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48891" y="1657426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915400" y="1662193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987291" y="365125"/>
            <a:ext cx="5366509" cy="1217613"/>
          </a:xfrm>
        </p:spPr>
        <p:txBody>
          <a:bodyPr anchor="ctr">
            <a:normAutofit/>
          </a:bodyPr>
          <a:lstStyle>
            <a:lvl1pPr marL="0" indent="0">
              <a:lnSpc>
                <a:spcPct val="125000"/>
              </a:lnSpc>
              <a:buNone/>
              <a:defRPr sz="1600"/>
            </a:lvl1pPr>
          </a:lstStyle>
          <a:p>
            <a:pPr lvl="0"/>
            <a:r>
              <a:rPr lang="en-US" dirty="0"/>
              <a:t>This research was supported by the Intramural Research Program of the NIH, National Library of Medicine.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2222339"/>
            <a:ext cx="12192000" cy="2430684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600" y="5839065"/>
            <a:ext cx="5232400" cy="66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072640"/>
            <a:ext cx="12192000" cy="28956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879804"/>
            <a:ext cx="4964035" cy="6720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838200" y="1920875"/>
            <a:ext cx="10515600" cy="3930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Blue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8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248" y="6236208"/>
            <a:ext cx="10512551" cy="3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8" y="3802335"/>
            <a:ext cx="1051560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199" y="1959429"/>
            <a:ext cx="10515600" cy="18427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ur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1697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- Pentagr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87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87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Righ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6627812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66278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6627812" cy="3423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68640" y="1681163"/>
            <a:ext cx="318674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68640" y="2505075"/>
            <a:ext cx="3186748" cy="3423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236208"/>
            <a:ext cx="10515600" cy="309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425" y="6236208"/>
            <a:ext cx="189739" cy="2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7" r:id="rId3"/>
    <p:sldLayoutId id="2147483654" r:id="rId4"/>
    <p:sldLayoutId id="2147483650" r:id="rId5"/>
    <p:sldLayoutId id="2147483649" r:id="rId6"/>
    <p:sldLayoutId id="2147483651" r:id="rId7"/>
    <p:sldLayoutId id="2147483652" r:id="rId8"/>
    <p:sldLayoutId id="2147483653" r:id="rId9"/>
    <p:sldLayoutId id="2147483656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lbdoc.readthedocs.io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ooks/NBK279682/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BLAST/tutorial/Altschul-1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arndtdj@nih.gov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ioproject/PRJNA320545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Elastic-BLAST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3687416"/>
            <a:ext cx="10515600" cy="891209"/>
          </a:xfrm>
        </p:spPr>
        <p:txBody>
          <a:bodyPr/>
          <a:lstStyle/>
          <a:p>
            <a:r>
              <a:rPr lang="en-US" dirty="0"/>
              <a:t>Tom Madden, PhD</a:t>
            </a:r>
          </a:p>
          <a:p>
            <a:r>
              <a:rPr lang="en-US" dirty="0"/>
              <a:t>November 16,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D171-B441-4B6B-ADD1-B20993C0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ElasticBLAST</a:t>
            </a:r>
            <a:r>
              <a:rPr lang="en-US" dirty="0"/>
              <a:t> architecture</a:t>
            </a:r>
          </a:p>
        </p:txBody>
      </p:sp>
      <p:pic>
        <p:nvPicPr>
          <p:cNvPr id="5" name="Content Placeholder 4" descr="Architecture diagram for Elastic-BLAST">
            <a:extLst>
              <a:ext uri="{FF2B5EF4-FFF2-40B4-BE49-F238E27FC236}">
                <a16:creationId xmlns:a16="http://schemas.microsoft.com/office/drawing/2014/main" id="{14596791-5761-43EA-8BB4-ACB9174D1C3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38199" y="1427018"/>
            <a:ext cx="10633365" cy="4766289"/>
          </a:xfrm>
        </p:spPr>
      </p:pic>
    </p:spTree>
    <p:extLst>
      <p:ext uri="{BB962C8B-B14F-4D97-AF65-F5344CB8AC3E}">
        <p14:creationId xmlns:p14="http://schemas.microsoft.com/office/powerpoint/2010/main" val="12967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21"/>
    </mc:Choice>
    <mc:Fallback xmlns="">
      <p:transition spd="slow" advTm="3942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432A-8208-BA4D-B4A5-B2B0A63D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Elastic-BLAST?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4CE3-A876-2044-A2F4-321A992ADC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Visit the quick start! </a:t>
            </a:r>
            <a:r>
              <a:rPr lang="en-US" dirty="0">
                <a:hlinkClick r:id="rId2"/>
              </a:rPr>
              <a:t>https://elbdoc.readthedocs.io/</a:t>
            </a:r>
            <a:endParaRPr lang="en-US" dirty="0"/>
          </a:p>
        </p:txBody>
      </p:sp>
      <p:pic>
        <p:nvPicPr>
          <p:cNvPr id="5" name="Picture 4" descr="Elastic-BLAST workflow">
            <a:extLst>
              <a:ext uri="{FF2B5EF4-FFF2-40B4-BE49-F238E27FC236}">
                <a16:creationId xmlns:a16="http://schemas.microsoft.com/office/drawing/2014/main" id="{6BD32F2F-CA23-4E1A-8CD7-B865E980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618" y="1606641"/>
            <a:ext cx="9154803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2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ample configuration file for Elastic-BLAST">
            <a:extLst>
              <a:ext uri="{FF2B5EF4-FFF2-40B4-BE49-F238E27FC236}">
                <a16:creationId xmlns:a16="http://schemas.microsoft.com/office/drawing/2014/main" id="{6983A363-6699-D74B-95AF-62DDC378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95" y="1932495"/>
            <a:ext cx="10966802" cy="383694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E9245-D9D2-2845-9D02-5F1C542F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 file for Elastic-BLAST</a:t>
            </a:r>
          </a:p>
        </p:txBody>
      </p:sp>
      <p:grpSp>
        <p:nvGrpSpPr>
          <p:cNvPr id="7" name="Group 6" descr="Shows area of configuration file for cloud provider information.">
            <a:extLst>
              <a:ext uri="{FF2B5EF4-FFF2-40B4-BE49-F238E27FC236}">
                <a16:creationId xmlns:a16="http://schemas.microsoft.com/office/drawing/2014/main" id="{A68381C1-94D8-2448-8EC0-4372C447A1F2}"/>
              </a:ext>
            </a:extLst>
          </p:cNvPr>
          <p:cNvGrpSpPr/>
          <p:nvPr/>
        </p:nvGrpSpPr>
        <p:grpSpPr>
          <a:xfrm>
            <a:off x="413989" y="1545996"/>
            <a:ext cx="7468543" cy="1640264"/>
            <a:chOff x="413989" y="1545996"/>
            <a:chExt cx="7468543" cy="164026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9D2382C-D590-A445-ADE1-3AFA2695D569}"/>
                </a:ext>
              </a:extLst>
            </p:cNvPr>
            <p:cNvSpPr/>
            <p:nvPr/>
          </p:nvSpPr>
          <p:spPr>
            <a:xfrm>
              <a:off x="413989" y="1545996"/>
              <a:ext cx="5298654" cy="1640264"/>
            </a:xfrm>
            <a:custGeom>
              <a:avLst/>
              <a:gdLst>
                <a:gd name="connsiteX0" fmla="*/ 5298654 w 5298654"/>
                <a:gd name="connsiteY0" fmla="*/ 612742 h 1640264"/>
                <a:gd name="connsiteX1" fmla="*/ 5185533 w 5298654"/>
                <a:gd name="connsiteY1" fmla="*/ 527901 h 1640264"/>
                <a:gd name="connsiteX2" fmla="*/ 5006423 w 5298654"/>
                <a:gd name="connsiteY2" fmla="*/ 480767 h 1640264"/>
                <a:gd name="connsiteX3" fmla="*/ 4751900 w 5298654"/>
                <a:gd name="connsiteY3" fmla="*/ 395926 h 1640264"/>
                <a:gd name="connsiteX4" fmla="*/ 4695339 w 5298654"/>
                <a:gd name="connsiteY4" fmla="*/ 386499 h 1640264"/>
                <a:gd name="connsiteX5" fmla="*/ 4478522 w 5298654"/>
                <a:gd name="connsiteY5" fmla="*/ 311084 h 1640264"/>
                <a:gd name="connsiteX6" fmla="*/ 4214572 w 5298654"/>
                <a:gd name="connsiteY6" fmla="*/ 245097 h 1640264"/>
                <a:gd name="connsiteX7" fmla="*/ 3978902 w 5298654"/>
                <a:gd name="connsiteY7" fmla="*/ 226243 h 1640264"/>
                <a:gd name="connsiteX8" fmla="*/ 3799792 w 5298654"/>
                <a:gd name="connsiteY8" fmla="*/ 197963 h 1640264"/>
                <a:gd name="connsiteX9" fmla="*/ 3394440 w 5298654"/>
                <a:gd name="connsiteY9" fmla="*/ 122548 h 1640264"/>
                <a:gd name="connsiteX10" fmla="*/ 3290745 w 5298654"/>
                <a:gd name="connsiteY10" fmla="*/ 103695 h 1640264"/>
                <a:gd name="connsiteX11" fmla="*/ 3187050 w 5298654"/>
                <a:gd name="connsiteY11" fmla="*/ 84841 h 1640264"/>
                <a:gd name="connsiteX12" fmla="*/ 3055075 w 5298654"/>
                <a:gd name="connsiteY12" fmla="*/ 65988 h 1640264"/>
                <a:gd name="connsiteX13" fmla="*/ 2979660 w 5298654"/>
                <a:gd name="connsiteY13" fmla="*/ 56561 h 1640264"/>
                <a:gd name="connsiteX14" fmla="*/ 2923100 w 5298654"/>
                <a:gd name="connsiteY14" fmla="*/ 47134 h 1640264"/>
                <a:gd name="connsiteX15" fmla="*/ 2800551 w 5298654"/>
                <a:gd name="connsiteY15" fmla="*/ 18853 h 1640264"/>
                <a:gd name="connsiteX16" fmla="*/ 1999273 w 5298654"/>
                <a:gd name="connsiteY16" fmla="*/ 0 h 1640264"/>
                <a:gd name="connsiteX17" fmla="*/ 1697615 w 5298654"/>
                <a:gd name="connsiteY17" fmla="*/ 9427 h 1640264"/>
                <a:gd name="connsiteX18" fmla="*/ 1584493 w 5298654"/>
                <a:gd name="connsiteY18" fmla="*/ 18853 h 1640264"/>
                <a:gd name="connsiteX19" fmla="*/ 1405384 w 5298654"/>
                <a:gd name="connsiteY19" fmla="*/ 9427 h 1640264"/>
                <a:gd name="connsiteX20" fmla="*/ 1009458 w 5298654"/>
                <a:gd name="connsiteY20" fmla="*/ 18853 h 1640264"/>
                <a:gd name="connsiteX21" fmla="*/ 594679 w 5298654"/>
                <a:gd name="connsiteY21" fmla="*/ 37707 h 1640264"/>
                <a:gd name="connsiteX22" fmla="*/ 538118 w 5298654"/>
                <a:gd name="connsiteY22" fmla="*/ 65988 h 1640264"/>
                <a:gd name="connsiteX23" fmla="*/ 500411 w 5298654"/>
                <a:gd name="connsiteY23" fmla="*/ 84841 h 1640264"/>
                <a:gd name="connsiteX24" fmla="*/ 415570 w 5298654"/>
                <a:gd name="connsiteY24" fmla="*/ 150829 h 1640264"/>
                <a:gd name="connsiteX25" fmla="*/ 396716 w 5298654"/>
                <a:gd name="connsiteY25" fmla="*/ 188536 h 1640264"/>
                <a:gd name="connsiteX26" fmla="*/ 359009 w 5298654"/>
                <a:gd name="connsiteY26" fmla="*/ 226243 h 1640264"/>
                <a:gd name="connsiteX27" fmla="*/ 330729 w 5298654"/>
                <a:gd name="connsiteY27" fmla="*/ 263950 h 1640264"/>
                <a:gd name="connsiteX28" fmla="*/ 293021 w 5298654"/>
                <a:gd name="connsiteY28" fmla="*/ 301658 h 1640264"/>
                <a:gd name="connsiteX29" fmla="*/ 255314 w 5298654"/>
                <a:gd name="connsiteY29" fmla="*/ 367645 h 1640264"/>
                <a:gd name="connsiteX30" fmla="*/ 179900 w 5298654"/>
                <a:gd name="connsiteY30" fmla="*/ 471340 h 1640264"/>
                <a:gd name="connsiteX31" fmla="*/ 95058 w 5298654"/>
                <a:gd name="connsiteY31" fmla="*/ 603315 h 1640264"/>
                <a:gd name="connsiteX32" fmla="*/ 76205 w 5298654"/>
                <a:gd name="connsiteY32" fmla="*/ 659876 h 1640264"/>
                <a:gd name="connsiteX33" fmla="*/ 38498 w 5298654"/>
                <a:gd name="connsiteY33" fmla="*/ 735291 h 1640264"/>
                <a:gd name="connsiteX34" fmla="*/ 19644 w 5298654"/>
                <a:gd name="connsiteY34" fmla="*/ 772998 h 1640264"/>
                <a:gd name="connsiteX35" fmla="*/ 10217 w 5298654"/>
                <a:gd name="connsiteY35" fmla="*/ 801278 h 1640264"/>
                <a:gd name="connsiteX36" fmla="*/ 10217 w 5298654"/>
                <a:gd name="connsiteY36" fmla="*/ 970961 h 1640264"/>
                <a:gd name="connsiteX37" fmla="*/ 38498 w 5298654"/>
                <a:gd name="connsiteY37" fmla="*/ 1112363 h 1640264"/>
                <a:gd name="connsiteX38" fmla="*/ 95058 w 5298654"/>
                <a:gd name="connsiteY38" fmla="*/ 1187777 h 1640264"/>
                <a:gd name="connsiteX39" fmla="*/ 123339 w 5298654"/>
                <a:gd name="connsiteY39" fmla="*/ 1206631 h 1640264"/>
                <a:gd name="connsiteX40" fmla="*/ 151619 w 5298654"/>
                <a:gd name="connsiteY40" fmla="*/ 1234911 h 1640264"/>
                <a:gd name="connsiteX41" fmla="*/ 217607 w 5298654"/>
                <a:gd name="connsiteY41" fmla="*/ 1282045 h 1640264"/>
                <a:gd name="connsiteX42" fmla="*/ 245887 w 5298654"/>
                <a:gd name="connsiteY42" fmla="*/ 1291472 h 1640264"/>
                <a:gd name="connsiteX43" fmla="*/ 293021 w 5298654"/>
                <a:gd name="connsiteY43" fmla="*/ 1319752 h 1640264"/>
                <a:gd name="connsiteX44" fmla="*/ 330729 w 5298654"/>
                <a:gd name="connsiteY44" fmla="*/ 1329179 h 1640264"/>
                <a:gd name="connsiteX45" fmla="*/ 396716 w 5298654"/>
                <a:gd name="connsiteY45" fmla="*/ 1348033 h 1640264"/>
                <a:gd name="connsiteX46" fmla="*/ 453277 w 5298654"/>
                <a:gd name="connsiteY46" fmla="*/ 1366886 h 1640264"/>
                <a:gd name="connsiteX47" fmla="*/ 490984 w 5298654"/>
                <a:gd name="connsiteY47" fmla="*/ 1376313 h 1640264"/>
                <a:gd name="connsiteX48" fmla="*/ 519265 w 5298654"/>
                <a:gd name="connsiteY48" fmla="*/ 1385740 h 1640264"/>
                <a:gd name="connsiteX49" fmla="*/ 632386 w 5298654"/>
                <a:gd name="connsiteY49" fmla="*/ 1395167 h 1640264"/>
                <a:gd name="connsiteX50" fmla="*/ 736081 w 5298654"/>
                <a:gd name="connsiteY50" fmla="*/ 1423447 h 1640264"/>
                <a:gd name="connsiteX51" fmla="*/ 792642 w 5298654"/>
                <a:gd name="connsiteY51" fmla="*/ 1432874 h 1640264"/>
                <a:gd name="connsiteX52" fmla="*/ 820922 w 5298654"/>
                <a:gd name="connsiteY52" fmla="*/ 1442301 h 1640264"/>
                <a:gd name="connsiteX53" fmla="*/ 915190 w 5298654"/>
                <a:gd name="connsiteY53" fmla="*/ 1461155 h 1640264"/>
                <a:gd name="connsiteX54" fmla="*/ 971751 w 5298654"/>
                <a:gd name="connsiteY54" fmla="*/ 1480008 h 1640264"/>
                <a:gd name="connsiteX55" fmla="*/ 1084873 w 5298654"/>
                <a:gd name="connsiteY55" fmla="*/ 1498862 h 1640264"/>
                <a:gd name="connsiteX56" fmla="*/ 1301689 w 5298654"/>
                <a:gd name="connsiteY56" fmla="*/ 1527142 h 1640264"/>
                <a:gd name="connsiteX57" fmla="*/ 1527933 w 5298654"/>
                <a:gd name="connsiteY57" fmla="*/ 1545996 h 1640264"/>
                <a:gd name="connsiteX58" fmla="*/ 1575067 w 5298654"/>
                <a:gd name="connsiteY58" fmla="*/ 1555423 h 1640264"/>
                <a:gd name="connsiteX59" fmla="*/ 1612774 w 5298654"/>
                <a:gd name="connsiteY59" fmla="*/ 1564849 h 1640264"/>
                <a:gd name="connsiteX60" fmla="*/ 1782456 w 5298654"/>
                <a:gd name="connsiteY60" fmla="*/ 1583703 h 1640264"/>
                <a:gd name="connsiteX61" fmla="*/ 1829590 w 5298654"/>
                <a:gd name="connsiteY61" fmla="*/ 1593130 h 1640264"/>
                <a:gd name="connsiteX62" fmla="*/ 2046407 w 5298654"/>
                <a:gd name="connsiteY62" fmla="*/ 1602557 h 1640264"/>
                <a:gd name="connsiteX63" fmla="*/ 2461186 w 5298654"/>
                <a:gd name="connsiteY63" fmla="*/ 1621410 h 1640264"/>
                <a:gd name="connsiteX64" fmla="*/ 2762844 w 5298654"/>
                <a:gd name="connsiteY64" fmla="*/ 1640264 h 1640264"/>
                <a:gd name="connsiteX65" fmla="*/ 3177623 w 5298654"/>
                <a:gd name="connsiteY65" fmla="*/ 1630837 h 1640264"/>
                <a:gd name="connsiteX66" fmla="*/ 3205904 w 5298654"/>
                <a:gd name="connsiteY66" fmla="*/ 1621410 h 1640264"/>
                <a:gd name="connsiteX67" fmla="*/ 3271891 w 5298654"/>
                <a:gd name="connsiteY67" fmla="*/ 1611983 h 1640264"/>
                <a:gd name="connsiteX68" fmla="*/ 3385013 w 5298654"/>
                <a:gd name="connsiteY68" fmla="*/ 1593130 h 1640264"/>
                <a:gd name="connsiteX69" fmla="*/ 3554696 w 5298654"/>
                <a:gd name="connsiteY69" fmla="*/ 1583703 h 1640264"/>
                <a:gd name="connsiteX70" fmla="*/ 3630110 w 5298654"/>
                <a:gd name="connsiteY70" fmla="*/ 1564849 h 1640264"/>
                <a:gd name="connsiteX71" fmla="*/ 3771512 w 5298654"/>
                <a:gd name="connsiteY71" fmla="*/ 1545996 h 1640264"/>
                <a:gd name="connsiteX72" fmla="*/ 3884634 w 5298654"/>
                <a:gd name="connsiteY72" fmla="*/ 1517715 h 1640264"/>
                <a:gd name="connsiteX73" fmla="*/ 3912914 w 5298654"/>
                <a:gd name="connsiteY73" fmla="*/ 1508289 h 1640264"/>
                <a:gd name="connsiteX74" fmla="*/ 3988329 w 5298654"/>
                <a:gd name="connsiteY74" fmla="*/ 1489435 h 1640264"/>
                <a:gd name="connsiteX75" fmla="*/ 4044889 w 5298654"/>
                <a:gd name="connsiteY75" fmla="*/ 1470581 h 1640264"/>
                <a:gd name="connsiteX76" fmla="*/ 4148584 w 5298654"/>
                <a:gd name="connsiteY76" fmla="*/ 1442301 h 1640264"/>
                <a:gd name="connsiteX77" fmla="*/ 4186291 w 5298654"/>
                <a:gd name="connsiteY77" fmla="*/ 1432874 h 1640264"/>
                <a:gd name="connsiteX78" fmla="*/ 4223999 w 5298654"/>
                <a:gd name="connsiteY78" fmla="*/ 1414020 h 1640264"/>
                <a:gd name="connsiteX79" fmla="*/ 4289986 w 5298654"/>
                <a:gd name="connsiteY79" fmla="*/ 1385740 h 1640264"/>
                <a:gd name="connsiteX80" fmla="*/ 4355974 w 5298654"/>
                <a:gd name="connsiteY80" fmla="*/ 1329179 h 1640264"/>
                <a:gd name="connsiteX81" fmla="*/ 4412535 w 5298654"/>
                <a:gd name="connsiteY81" fmla="*/ 1282045 h 1640264"/>
                <a:gd name="connsiteX82" fmla="*/ 4506803 w 5298654"/>
                <a:gd name="connsiteY82" fmla="*/ 1150070 h 1640264"/>
                <a:gd name="connsiteX83" fmla="*/ 4591644 w 5298654"/>
                <a:gd name="connsiteY83" fmla="*/ 1046375 h 1640264"/>
                <a:gd name="connsiteX84" fmla="*/ 4657632 w 5298654"/>
                <a:gd name="connsiteY84" fmla="*/ 989814 h 1640264"/>
                <a:gd name="connsiteX85" fmla="*/ 4742473 w 5298654"/>
                <a:gd name="connsiteY85" fmla="*/ 923827 h 1640264"/>
                <a:gd name="connsiteX86" fmla="*/ 4770753 w 5298654"/>
                <a:gd name="connsiteY86" fmla="*/ 904973 h 1640264"/>
                <a:gd name="connsiteX87" fmla="*/ 4827314 w 5298654"/>
                <a:gd name="connsiteY87" fmla="*/ 886119 h 1640264"/>
                <a:gd name="connsiteX88" fmla="*/ 4921582 w 5298654"/>
                <a:gd name="connsiteY88" fmla="*/ 848412 h 1640264"/>
                <a:gd name="connsiteX89" fmla="*/ 4996997 w 5298654"/>
                <a:gd name="connsiteY89" fmla="*/ 810705 h 1640264"/>
                <a:gd name="connsiteX90" fmla="*/ 5062984 w 5298654"/>
                <a:gd name="connsiteY90" fmla="*/ 782425 h 1640264"/>
                <a:gd name="connsiteX91" fmla="*/ 5119545 w 5298654"/>
                <a:gd name="connsiteY91" fmla="*/ 735291 h 1640264"/>
                <a:gd name="connsiteX92" fmla="*/ 5147825 w 5298654"/>
                <a:gd name="connsiteY92" fmla="*/ 707010 h 1640264"/>
                <a:gd name="connsiteX93" fmla="*/ 5166679 w 5298654"/>
                <a:gd name="connsiteY93" fmla="*/ 678730 h 1640264"/>
                <a:gd name="connsiteX94" fmla="*/ 5194959 w 5298654"/>
                <a:gd name="connsiteY94" fmla="*/ 669303 h 1640264"/>
                <a:gd name="connsiteX95" fmla="*/ 5223240 w 5298654"/>
                <a:gd name="connsiteY95" fmla="*/ 622169 h 16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298654" h="1640264">
                  <a:moveTo>
                    <a:pt x="5298654" y="612742"/>
                  </a:moveTo>
                  <a:cubicBezTo>
                    <a:pt x="5276689" y="593915"/>
                    <a:pt x="5220868" y="539679"/>
                    <a:pt x="5185533" y="527901"/>
                  </a:cubicBezTo>
                  <a:cubicBezTo>
                    <a:pt x="5126965" y="508379"/>
                    <a:pt x="5064991" y="500290"/>
                    <a:pt x="5006423" y="480767"/>
                  </a:cubicBezTo>
                  <a:cubicBezTo>
                    <a:pt x="4921582" y="452487"/>
                    <a:pt x="4837487" y="421861"/>
                    <a:pt x="4751900" y="395926"/>
                  </a:cubicBezTo>
                  <a:cubicBezTo>
                    <a:pt x="4733608" y="390383"/>
                    <a:pt x="4713594" y="392164"/>
                    <a:pt x="4695339" y="386499"/>
                  </a:cubicBezTo>
                  <a:cubicBezTo>
                    <a:pt x="4622258" y="363819"/>
                    <a:pt x="4551814" y="333071"/>
                    <a:pt x="4478522" y="311084"/>
                  </a:cubicBezTo>
                  <a:cubicBezTo>
                    <a:pt x="4387609" y="283810"/>
                    <a:pt x="4312338" y="258739"/>
                    <a:pt x="4214572" y="245097"/>
                  </a:cubicBezTo>
                  <a:cubicBezTo>
                    <a:pt x="4136521" y="234206"/>
                    <a:pt x="4057366" y="233599"/>
                    <a:pt x="3978902" y="226243"/>
                  </a:cubicBezTo>
                  <a:cubicBezTo>
                    <a:pt x="3946478" y="223203"/>
                    <a:pt x="3811977" y="200179"/>
                    <a:pt x="3799792" y="197963"/>
                  </a:cubicBezTo>
                  <a:lnTo>
                    <a:pt x="3394440" y="122548"/>
                  </a:lnTo>
                  <a:lnTo>
                    <a:pt x="3290745" y="103695"/>
                  </a:lnTo>
                  <a:cubicBezTo>
                    <a:pt x="3256180" y="97410"/>
                    <a:pt x="3221910" y="89199"/>
                    <a:pt x="3187050" y="84841"/>
                  </a:cubicBezTo>
                  <a:cubicBezTo>
                    <a:pt x="2948539" y="55026"/>
                    <a:pt x="3245369" y="93172"/>
                    <a:pt x="3055075" y="65988"/>
                  </a:cubicBezTo>
                  <a:cubicBezTo>
                    <a:pt x="3029996" y="62405"/>
                    <a:pt x="3004739" y="60144"/>
                    <a:pt x="2979660" y="56561"/>
                  </a:cubicBezTo>
                  <a:cubicBezTo>
                    <a:pt x="2960739" y="53858"/>
                    <a:pt x="2941724" y="51432"/>
                    <a:pt x="2923100" y="47134"/>
                  </a:cubicBezTo>
                  <a:cubicBezTo>
                    <a:pt x="2869041" y="34659"/>
                    <a:pt x="2854354" y="22324"/>
                    <a:pt x="2800551" y="18853"/>
                  </a:cubicBezTo>
                  <a:cubicBezTo>
                    <a:pt x="2593774" y="5513"/>
                    <a:pt x="2122302" y="2051"/>
                    <a:pt x="1999273" y="0"/>
                  </a:cubicBezTo>
                  <a:lnTo>
                    <a:pt x="1697615" y="9427"/>
                  </a:lnTo>
                  <a:cubicBezTo>
                    <a:pt x="1659816" y="11145"/>
                    <a:pt x="1622331" y="18853"/>
                    <a:pt x="1584493" y="18853"/>
                  </a:cubicBezTo>
                  <a:cubicBezTo>
                    <a:pt x="1524707" y="18853"/>
                    <a:pt x="1465087" y="12569"/>
                    <a:pt x="1405384" y="9427"/>
                  </a:cubicBezTo>
                  <a:lnTo>
                    <a:pt x="1009458" y="18853"/>
                  </a:lnTo>
                  <a:cubicBezTo>
                    <a:pt x="887152" y="22559"/>
                    <a:pt x="719542" y="31464"/>
                    <a:pt x="594679" y="37707"/>
                  </a:cubicBezTo>
                  <a:cubicBezTo>
                    <a:pt x="542827" y="54992"/>
                    <a:pt x="589288" y="36748"/>
                    <a:pt x="538118" y="65988"/>
                  </a:cubicBezTo>
                  <a:cubicBezTo>
                    <a:pt x="525917" y="72960"/>
                    <a:pt x="511965" y="76842"/>
                    <a:pt x="500411" y="84841"/>
                  </a:cubicBezTo>
                  <a:cubicBezTo>
                    <a:pt x="470954" y="105234"/>
                    <a:pt x="415570" y="150829"/>
                    <a:pt x="415570" y="150829"/>
                  </a:cubicBezTo>
                  <a:cubicBezTo>
                    <a:pt x="409285" y="163398"/>
                    <a:pt x="405148" y="177294"/>
                    <a:pt x="396716" y="188536"/>
                  </a:cubicBezTo>
                  <a:cubicBezTo>
                    <a:pt x="386051" y="202756"/>
                    <a:pt x="370714" y="212866"/>
                    <a:pt x="359009" y="226243"/>
                  </a:cubicBezTo>
                  <a:cubicBezTo>
                    <a:pt x="348663" y="238067"/>
                    <a:pt x="341075" y="252126"/>
                    <a:pt x="330729" y="263950"/>
                  </a:cubicBezTo>
                  <a:cubicBezTo>
                    <a:pt x="319024" y="277328"/>
                    <a:pt x="304589" y="288162"/>
                    <a:pt x="293021" y="301658"/>
                  </a:cubicBezTo>
                  <a:cubicBezTo>
                    <a:pt x="273338" y="324622"/>
                    <a:pt x="270596" y="340902"/>
                    <a:pt x="255314" y="367645"/>
                  </a:cubicBezTo>
                  <a:cubicBezTo>
                    <a:pt x="240084" y="394298"/>
                    <a:pt x="184867" y="463889"/>
                    <a:pt x="179900" y="471340"/>
                  </a:cubicBezTo>
                  <a:cubicBezTo>
                    <a:pt x="50630" y="665245"/>
                    <a:pt x="173034" y="499350"/>
                    <a:pt x="95058" y="603315"/>
                  </a:cubicBezTo>
                  <a:cubicBezTo>
                    <a:pt x="88774" y="622169"/>
                    <a:pt x="85093" y="642101"/>
                    <a:pt x="76205" y="659876"/>
                  </a:cubicBezTo>
                  <a:lnTo>
                    <a:pt x="38498" y="735291"/>
                  </a:lnTo>
                  <a:cubicBezTo>
                    <a:pt x="32213" y="747860"/>
                    <a:pt x="24088" y="759667"/>
                    <a:pt x="19644" y="772998"/>
                  </a:cubicBezTo>
                  <a:lnTo>
                    <a:pt x="10217" y="801278"/>
                  </a:lnTo>
                  <a:cubicBezTo>
                    <a:pt x="-4925" y="892127"/>
                    <a:pt x="-1799" y="844799"/>
                    <a:pt x="10217" y="970961"/>
                  </a:cubicBezTo>
                  <a:cubicBezTo>
                    <a:pt x="12686" y="996890"/>
                    <a:pt x="17038" y="1083749"/>
                    <a:pt x="38498" y="1112363"/>
                  </a:cubicBezTo>
                  <a:cubicBezTo>
                    <a:pt x="57351" y="1137501"/>
                    <a:pt x="68913" y="1170347"/>
                    <a:pt x="95058" y="1187777"/>
                  </a:cubicBezTo>
                  <a:cubicBezTo>
                    <a:pt x="104485" y="1194062"/>
                    <a:pt x="114635" y="1199378"/>
                    <a:pt x="123339" y="1206631"/>
                  </a:cubicBezTo>
                  <a:cubicBezTo>
                    <a:pt x="133580" y="1215165"/>
                    <a:pt x="141497" y="1226235"/>
                    <a:pt x="151619" y="1234911"/>
                  </a:cubicBezTo>
                  <a:cubicBezTo>
                    <a:pt x="157604" y="1240041"/>
                    <a:pt x="205664" y="1276074"/>
                    <a:pt x="217607" y="1282045"/>
                  </a:cubicBezTo>
                  <a:cubicBezTo>
                    <a:pt x="226495" y="1286489"/>
                    <a:pt x="236999" y="1287028"/>
                    <a:pt x="245887" y="1291472"/>
                  </a:cubicBezTo>
                  <a:cubicBezTo>
                    <a:pt x="262275" y="1299666"/>
                    <a:pt x="276278" y="1312311"/>
                    <a:pt x="293021" y="1319752"/>
                  </a:cubicBezTo>
                  <a:cubicBezTo>
                    <a:pt x="304861" y="1325014"/>
                    <a:pt x="318229" y="1325770"/>
                    <a:pt x="330729" y="1329179"/>
                  </a:cubicBezTo>
                  <a:cubicBezTo>
                    <a:pt x="352799" y="1335198"/>
                    <a:pt x="374852" y="1341306"/>
                    <a:pt x="396716" y="1348033"/>
                  </a:cubicBezTo>
                  <a:cubicBezTo>
                    <a:pt x="415711" y="1353877"/>
                    <a:pt x="434242" y="1361175"/>
                    <a:pt x="453277" y="1366886"/>
                  </a:cubicBezTo>
                  <a:cubicBezTo>
                    <a:pt x="465686" y="1370609"/>
                    <a:pt x="478527" y="1372754"/>
                    <a:pt x="490984" y="1376313"/>
                  </a:cubicBezTo>
                  <a:cubicBezTo>
                    <a:pt x="500539" y="1379043"/>
                    <a:pt x="509415" y="1384427"/>
                    <a:pt x="519265" y="1385740"/>
                  </a:cubicBezTo>
                  <a:cubicBezTo>
                    <a:pt x="556771" y="1390741"/>
                    <a:pt x="594679" y="1392025"/>
                    <a:pt x="632386" y="1395167"/>
                  </a:cubicBezTo>
                  <a:cubicBezTo>
                    <a:pt x="649121" y="1399948"/>
                    <a:pt x="711130" y="1418457"/>
                    <a:pt x="736081" y="1423447"/>
                  </a:cubicBezTo>
                  <a:cubicBezTo>
                    <a:pt x="754824" y="1427196"/>
                    <a:pt x="773788" y="1429732"/>
                    <a:pt x="792642" y="1432874"/>
                  </a:cubicBezTo>
                  <a:cubicBezTo>
                    <a:pt x="802069" y="1436016"/>
                    <a:pt x="811222" y="1440145"/>
                    <a:pt x="820922" y="1442301"/>
                  </a:cubicBezTo>
                  <a:cubicBezTo>
                    <a:pt x="886457" y="1456865"/>
                    <a:pt x="861520" y="1445054"/>
                    <a:pt x="915190" y="1461155"/>
                  </a:cubicBezTo>
                  <a:cubicBezTo>
                    <a:pt x="934225" y="1466866"/>
                    <a:pt x="952351" y="1475697"/>
                    <a:pt x="971751" y="1480008"/>
                  </a:cubicBezTo>
                  <a:cubicBezTo>
                    <a:pt x="1009068" y="1488301"/>
                    <a:pt x="1084873" y="1498862"/>
                    <a:pt x="1084873" y="1498862"/>
                  </a:cubicBezTo>
                  <a:cubicBezTo>
                    <a:pt x="1195888" y="1535866"/>
                    <a:pt x="1111663" y="1513237"/>
                    <a:pt x="1301689" y="1527142"/>
                  </a:cubicBezTo>
                  <a:cubicBezTo>
                    <a:pt x="1377163" y="1532665"/>
                    <a:pt x="1452518" y="1539711"/>
                    <a:pt x="1527933" y="1545996"/>
                  </a:cubicBezTo>
                  <a:cubicBezTo>
                    <a:pt x="1543644" y="1549138"/>
                    <a:pt x="1559426" y="1551947"/>
                    <a:pt x="1575067" y="1555423"/>
                  </a:cubicBezTo>
                  <a:cubicBezTo>
                    <a:pt x="1587714" y="1558233"/>
                    <a:pt x="1599937" y="1563099"/>
                    <a:pt x="1612774" y="1564849"/>
                  </a:cubicBezTo>
                  <a:cubicBezTo>
                    <a:pt x="1669161" y="1572538"/>
                    <a:pt x="1726025" y="1576342"/>
                    <a:pt x="1782456" y="1583703"/>
                  </a:cubicBezTo>
                  <a:cubicBezTo>
                    <a:pt x="1798344" y="1585775"/>
                    <a:pt x="1813608" y="1591988"/>
                    <a:pt x="1829590" y="1593130"/>
                  </a:cubicBezTo>
                  <a:cubicBezTo>
                    <a:pt x="1901747" y="1598284"/>
                    <a:pt x="1974135" y="1599415"/>
                    <a:pt x="2046407" y="1602557"/>
                  </a:cubicBezTo>
                  <a:cubicBezTo>
                    <a:pt x="2277629" y="1625677"/>
                    <a:pt x="2005537" y="1600698"/>
                    <a:pt x="2461186" y="1621410"/>
                  </a:cubicBezTo>
                  <a:cubicBezTo>
                    <a:pt x="2561831" y="1625985"/>
                    <a:pt x="2762844" y="1640264"/>
                    <a:pt x="2762844" y="1640264"/>
                  </a:cubicBezTo>
                  <a:lnTo>
                    <a:pt x="3177623" y="1630837"/>
                  </a:lnTo>
                  <a:cubicBezTo>
                    <a:pt x="3187551" y="1630415"/>
                    <a:pt x="3196160" y="1623359"/>
                    <a:pt x="3205904" y="1621410"/>
                  </a:cubicBezTo>
                  <a:cubicBezTo>
                    <a:pt x="3227691" y="1617052"/>
                    <a:pt x="3249895" y="1615125"/>
                    <a:pt x="3271891" y="1611983"/>
                  </a:cubicBezTo>
                  <a:cubicBezTo>
                    <a:pt x="3322440" y="1595135"/>
                    <a:pt x="3303829" y="1599144"/>
                    <a:pt x="3385013" y="1593130"/>
                  </a:cubicBezTo>
                  <a:cubicBezTo>
                    <a:pt x="3441506" y="1588945"/>
                    <a:pt x="3498135" y="1586845"/>
                    <a:pt x="3554696" y="1583703"/>
                  </a:cubicBezTo>
                  <a:cubicBezTo>
                    <a:pt x="3579834" y="1577418"/>
                    <a:pt x="3604398" y="1568063"/>
                    <a:pt x="3630110" y="1564849"/>
                  </a:cubicBezTo>
                  <a:cubicBezTo>
                    <a:pt x="3727572" y="1552667"/>
                    <a:pt x="3680445" y="1559006"/>
                    <a:pt x="3771512" y="1545996"/>
                  </a:cubicBezTo>
                  <a:cubicBezTo>
                    <a:pt x="3840728" y="1511387"/>
                    <a:pt x="3779321" y="1536862"/>
                    <a:pt x="3884634" y="1517715"/>
                  </a:cubicBezTo>
                  <a:cubicBezTo>
                    <a:pt x="3894410" y="1515938"/>
                    <a:pt x="3903328" y="1510903"/>
                    <a:pt x="3912914" y="1508289"/>
                  </a:cubicBezTo>
                  <a:cubicBezTo>
                    <a:pt x="3937913" y="1501471"/>
                    <a:pt x="3963414" y="1496554"/>
                    <a:pt x="3988329" y="1489435"/>
                  </a:cubicBezTo>
                  <a:cubicBezTo>
                    <a:pt x="4007438" y="1483975"/>
                    <a:pt x="4025609" y="1475400"/>
                    <a:pt x="4044889" y="1470581"/>
                  </a:cubicBezTo>
                  <a:cubicBezTo>
                    <a:pt x="4130141" y="1449270"/>
                    <a:pt x="4025379" y="1475903"/>
                    <a:pt x="4148584" y="1442301"/>
                  </a:cubicBezTo>
                  <a:cubicBezTo>
                    <a:pt x="4161083" y="1438892"/>
                    <a:pt x="4174160" y="1437423"/>
                    <a:pt x="4186291" y="1432874"/>
                  </a:cubicBezTo>
                  <a:cubicBezTo>
                    <a:pt x="4199449" y="1427940"/>
                    <a:pt x="4211206" y="1419835"/>
                    <a:pt x="4223999" y="1414020"/>
                  </a:cubicBezTo>
                  <a:cubicBezTo>
                    <a:pt x="4245785" y="1404117"/>
                    <a:pt x="4268582" y="1396442"/>
                    <a:pt x="4289986" y="1385740"/>
                  </a:cubicBezTo>
                  <a:cubicBezTo>
                    <a:pt x="4322396" y="1369535"/>
                    <a:pt x="4326981" y="1355272"/>
                    <a:pt x="4355974" y="1329179"/>
                  </a:cubicBezTo>
                  <a:cubicBezTo>
                    <a:pt x="4374216" y="1312761"/>
                    <a:pt x="4395181" y="1299399"/>
                    <a:pt x="4412535" y="1282045"/>
                  </a:cubicBezTo>
                  <a:cubicBezTo>
                    <a:pt x="4455275" y="1239305"/>
                    <a:pt x="4466447" y="1199395"/>
                    <a:pt x="4506803" y="1150070"/>
                  </a:cubicBezTo>
                  <a:cubicBezTo>
                    <a:pt x="4535083" y="1115505"/>
                    <a:pt x="4554484" y="1071148"/>
                    <a:pt x="4591644" y="1046375"/>
                  </a:cubicBezTo>
                  <a:cubicBezTo>
                    <a:pt x="4659690" y="1001012"/>
                    <a:pt x="4572727" y="1061657"/>
                    <a:pt x="4657632" y="989814"/>
                  </a:cubicBezTo>
                  <a:cubicBezTo>
                    <a:pt x="4684982" y="966672"/>
                    <a:pt x="4712663" y="943701"/>
                    <a:pt x="4742473" y="923827"/>
                  </a:cubicBezTo>
                  <a:cubicBezTo>
                    <a:pt x="4751900" y="917542"/>
                    <a:pt x="4760400" y="909574"/>
                    <a:pt x="4770753" y="904973"/>
                  </a:cubicBezTo>
                  <a:cubicBezTo>
                    <a:pt x="4788914" y="896901"/>
                    <a:pt x="4808862" y="893500"/>
                    <a:pt x="4827314" y="886119"/>
                  </a:cubicBezTo>
                  <a:cubicBezTo>
                    <a:pt x="4858737" y="873550"/>
                    <a:pt x="4891312" y="863547"/>
                    <a:pt x="4921582" y="848412"/>
                  </a:cubicBezTo>
                  <a:cubicBezTo>
                    <a:pt x="4946720" y="835843"/>
                    <a:pt x="4970334" y="819593"/>
                    <a:pt x="4996997" y="810705"/>
                  </a:cubicBezTo>
                  <a:cubicBezTo>
                    <a:pt x="5038608" y="796834"/>
                    <a:pt x="5016389" y="805722"/>
                    <a:pt x="5062984" y="782425"/>
                  </a:cubicBezTo>
                  <a:cubicBezTo>
                    <a:pt x="5145618" y="699791"/>
                    <a:pt x="5040791" y="800920"/>
                    <a:pt x="5119545" y="735291"/>
                  </a:cubicBezTo>
                  <a:cubicBezTo>
                    <a:pt x="5129787" y="726756"/>
                    <a:pt x="5139290" y="717252"/>
                    <a:pt x="5147825" y="707010"/>
                  </a:cubicBezTo>
                  <a:cubicBezTo>
                    <a:pt x="5155078" y="698306"/>
                    <a:pt x="5157832" y="685808"/>
                    <a:pt x="5166679" y="678730"/>
                  </a:cubicBezTo>
                  <a:cubicBezTo>
                    <a:pt x="5174438" y="672523"/>
                    <a:pt x="5185532" y="672445"/>
                    <a:pt x="5194959" y="669303"/>
                  </a:cubicBezTo>
                  <a:cubicBezTo>
                    <a:pt x="5217711" y="635177"/>
                    <a:pt x="5208746" y="651156"/>
                    <a:pt x="5223240" y="6221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12BD9-BE14-DC4C-B485-26D77B7B7CAB}"/>
                </a:ext>
              </a:extLst>
            </p:cNvPr>
            <p:cNvSpPr txBox="1"/>
            <p:nvPr/>
          </p:nvSpPr>
          <p:spPr>
            <a:xfrm>
              <a:off x="5712643" y="2073897"/>
              <a:ext cx="2169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Set once, leave alone</a:t>
              </a:r>
            </a:p>
          </p:txBody>
        </p:sp>
      </p:grpSp>
      <p:grpSp>
        <p:nvGrpSpPr>
          <p:cNvPr id="9" name="Group 8" descr="Shows area of configuration file for cluster.">
            <a:extLst>
              <a:ext uri="{FF2B5EF4-FFF2-40B4-BE49-F238E27FC236}">
                <a16:creationId xmlns:a16="http://schemas.microsoft.com/office/drawing/2014/main" id="{E8F5DA23-2C81-0945-B339-7A3D5CDA613D}"/>
              </a:ext>
            </a:extLst>
          </p:cNvPr>
          <p:cNvGrpSpPr/>
          <p:nvPr/>
        </p:nvGrpSpPr>
        <p:grpSpPr>
          <a:xfrm>
            <a:off x="358219" y="3056458"/>
            <a:ext cx="10569018" cy="1279872"/>
            <a:chOff x="358219" y="3056458"/>
            <a:chExt cx="10569018" cy="127987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56EDEE-3EB1-0D4F-9D8F-0E0D088A7A78}"/>
                </a:ext>
              </a:extLst>
            </p:cNvPr>
            <p:cNvSpPr/>
            <p:nvPr/>
          </p:nvSpPr>
          <p:spPr>
            <a:xfrm>
              <a:off x="358219" y="3056458"/>
              <a:ext cx="5740923" cy="1279872"/>
            </a:xfrm>
            <a:custGeom>
              <a:avLst/>
              <a:gdLst>
                <a:gd name="connsiteX0" fmla="*/ 5740923 w 5740923"/>
                <a:gd name="connsiteY0" fmla="*/ 516301 h 1279872"/>
                <a:gd name="connsiteX1" fmla="*/ 5590094 w 5740923"/>
                <a:gd name="connsiteY1" fmla="*/ 450313 h 1279872"/>
                <a:gd name="connsiteX2" fmla="*/ 5561814 w 5740923"/>
                <a:gd name="connsiteY2" fmla="*/ 440886 h 1279872"/>
                <a:gd name="connsiteX3" fmla="*/ 5439266 w 5740923"/>
                <a:gd name="connsiteY3" fmla="*/ 422033 h 1279872"/>
                <a:gd name="connsiteX4" fmla="*/ 5344997 w 5740923"/>
                <a:gd name="connsiteY4" fmla="*/ 393752 h 1279872"/>
                <a:gd name="connsiteX5" fmla="*/ 5288437 w 5740923"/>
                <a:gd name="connsiteY5" fmla="*/ 365472 h 1279872"/>
                <a:gd name="connsiteX6" fmla="*/ 5175315 w 5740923"/>
                <a:gd name="connsiteY6" fmla="*/ 346618 h 1279872"/>
                <a:gd name="connsiteX7" fmla="*/ 5071620 w 5740923"/>
                <a:gd name="connsiteY7" fmla="*/ 327765 h 1279872"/>
                <a:gd name="connsiteX8" fmla="*/ 4996206 w 5740923"/>
                <a:gd name="connsiteY8" fmla="*/ 318338 h 1279872"/>
                <a:gd name="connsiteX9" fmla="*/ 4939645 w 5740923"/>
                <a:gd name="connsiteY9" fmla="*/ 299484 h 1279872"/>
                <a:gd name="connsiteX10" fmla="*/ 4864230 w 5740923"/>
                <a:gd name="connsiteY10" fmla="*/ 271204 h 1279872"/>
                <a:gd name="connsiteX11" fmla="*/ 4769962 w 5740923"/>
                <a:gd name="connsiteY11" fmla="*/ 242923 h 1279872"/>
                <a:gd name="connsiteX12" fmla="*/ 4722828 w 5740923"/>
                <a:gd name="connsiteY12" fmla="*/ 224070 h 1279872"/>
                <a:gd name="connsiteX13" fmla="*/ 4506012 w 5740923"/>
                <a:gd name="connsiteY13" fmla="*/ 205216 h 1279872"/>
                <a:gd name="connsiteX14" fmla="*/ 4411744 w 5740923"/>
                <a:gd name="connsiteY14" fmla="*/ 186363 h 1279872"/>
                <a:gd name="connsiteX15" fmla="*/ 4374037 w 5740923"/>
                <a:gd name="connsiteY15" fmla="*/ 176936 h 1279872"/>
                <a:gd name="connsiteX16" fmla="*/ 4100659 w 5740923"/>
                <a:gd name="connsiteY16" fmla="*/ 167509 h 1279872"/>
                <a:gd name="connsiteX17" fmla="*/ 3959257 w 5740923"/>
                <a:gd name="connsiteY17" fmla="*/ 158082 h 1279872"/>
                <a:gd name="connsiteX18" fmla="*/ 3761294 w 5740923"/>
                <a:gd name="connsiteY18" fmla="*/ 148655 h 1279872"/>
                <a:gd name="connsiteX19" fmla="*/ 3280527 w 5740923"/>
                <a:gd name="connsiteY19" fmla="*/ 129802 h 1279872"/>
                <a:gd name="connsiteX20" fmla="*/ 3186259 w 5740923"/>
                <a:gd name="connsiteY20" fmla="*/ 120375 h 1279872"/>
                <a:gd name="connsiteX21" fmla="*/ 3073138 w 5740923"/>
                <a:gd name="connsiteY21" fmla="*/ 110948 h 1279872"/>
                <a:gd name="connsiteX22" fmla="*/ 2997723 w 5740923"/>
                <a:gd name="connsiteY22" fmla="*/ 101521 h 1279872"/>
                <a:gd name="connsiteX23" fmla="*/ 2865748 w 5740923"/>
                <a:gd name="connsiteY23" fmla="*/ 92095 h 1279872"/>
                <a:gd name="connsiteX24" fmla="*/ 2639505 w 5740923"/>
                <a:gd name="connsiteY24" fmla="*/ 73241 h 1279872"/>
                <a:gd name="connsiteX25" fmla="*/ 2573517 w 5740923"/>
                <a:gd name="connsiteY25" fmla="*/ 63814 h 1279872"/>
                <a:gd name="connsiteX26" fmla="*/ 2441542 w 5740923"/>
                <a:gd name="connsiteY26" fmla="*/ 54387 h 1279872"/>
                <a:gd name="connsiteX27" fmla="*/ 1621410 w 5740923"/>
                <a:gd name="connsiteY27" fmla="*/ 35534 h 1279872"/>
                <a:gd name="connsiteX28" fmla="*/ 1423447 w 5740923"/>
                <a:gd name="connsiteY28" fmla="*/ 26107 h 1279872"/>
                <a:gd name="connsiteX29" fmla="*/ 546754 w 5740923"/>
                <a:gd name="connsiteY29" fmla="*/ 7253 h 1279872"/>
                <a:gd name="connsiteX30" fmla="*/ 216816 w 5740923"/>
                <a:gd name="connsiteY30" fmla="*/ 44961 h 1279872"/>
                <a:gd name="connsiteX31" fmla="*/ 103694 w 5740923"/>
                <a:gd name="connsiteY31" fmla="*/ 158082 h 1279872"/>
                <a:gd name="connsiteX32" fmla="*/ 75414 w 5740923"/>
                <a:gd name="connsiteY32" fmla="*/ 205216 h 1279872"/>
                <a:gd name="connsiteX33" fmla="*/ 37707 w 5740923"/>
                <a:gd name="connsiteY33" fmla="*/ 261777 h 1279872"/>
                <a:gd name="connsiteX34" fmla="*/ 9426 w 5740923"/>
                <a:gd name="connsiteY34" fmla="*/ 346618 h 1279872"/>
                <a:gd name="connsiteX35" fmla="*/ 0 w 5740923"/>
                <a:gd name="connsiteY35" fmla="*/ 384326 h 1279872"/>
                <a:gd name="connsiteX36" fmla="*/ 18853 w 5740923"/>
                <a:gd name="connsiteY36" fmla="*/ 563435 h 1279872"/>
                <a:gd name="connsiteX37" fmla="*/ 37707 w 5740923"/>
                <a:gd name="connsiteY37" fmla="*/ 629422 h 1279872"/>
                <a:gd name="connsiteX38" fmla="*/ 56560 w 5740923"/>
                <a:gd name="connsiteY38" fmla="*/ 685983 h 1279872"/>
                <a:gd name="connsiteX39" fmla="*/ 84841 w 5740923"/>
                <a:gd name="connsiteY39" fmla="*/ 723690 h 1279872"/>
                <a:gd name="connsiteX40" fmla="*/ 94268 w 5740923"/>
                <a:gd name="connsiteY40" fmla="*/ 751971 h 1279872"/>
                <a:gd name="connsiteX41" fmla="*/ 113121 w 5740923"/>
                <a:gd name="connsiteY41" fmla="*/ 789678 h 1279872"/>
                <a:gd name="connsiteX42" fmla="*/ 169682 w 5740923"/>
                <a:gd name="connsiteY42" fmla="*/ 855666 h 1279872"/>
                <a:gd name="connsiteX43" fmla="*/ 207389 w 5740923"/>
                <a:gd name="connsiteY43" fmla="*/ 883946 h 1279872"/>
                <a:gd name="connsiteX44" fmla="*/ 245096 w 5740923"/>
                <a:gd name="connsiteY44" fmla="*/ 893373 h 1279872"/>
                <a:gd name="connsiteX45" fmla="*/ 292230 w 5740923"/>
                <a:gd name="connsiteY45" fmla="*/ 912227 h 1279872"/>
                <a:gd name="connsiteX46" fmla="*/ 377072 w 5740923"/>
                <a:gd name="connsiteY46" fmla="*/ 959361 h 1279872"/>
                <a:gd name="connsiteX47" fmla="*/ 433633 w 5740923"/>
                <a:gd name="connsiteY47" fmla="*/ 1006495 h 1279872"/>
                <a:gd name="connsiteX48" fmla="*/ 471340 w 5740923"/>
                <a:gd name="connsiteY48" fmla="*/ 1015921 h 1279872"/>
                <a:gd name="connsiteX49" fmla="*/ 518474 w 5740923"/>
                <a:gd name="connsiteY49" fmla="*/ 1034775 h 1279872"/>
                <a:gd name="connsiteX50" fmla="*/ 603315 w 5740923"/>
                <a:gd name="connsiteY50" fmla="*/ 1072482 h 1279872"/>
                <a:gd name="connsiteX51" fmla="*/ 669303 w 5740923"/>
                <a:gd name="connsiteY51" fmla="*/ 1091336 h 1279872"/>
                <a:gd name="connsiteX52" fmla="*/ 754144 w 5740923"/>
                <a:gd name="connsiteY52" fmla="*/ 1119616 h 1279872"/>
                <a:gd name="connsiteX53" fmla="*/ 791851 w 5740923"/>
                <a:gd name="connsiteY53" fmla="*/ 1138470 h 1279872"/>
                <a:gd name="connsiteX54" fmla="*/ 857839 w 5740923"/>
                <a:gd name="connsiteY54" fmla="*/ 1147897 h 1279872"/>
                <a:gd name="connsiteX55" fmla="*/ 895546 w 5740923"/>
                <a:gd name="connsiteY55" fmla="*/ 1166750 h 1279872"/>
                <a:gd name="connsiteX56" fmla="*/ 933253 w 5740923"/>
                <a:gd name="connsiteY56" fmla="*/ 1176177 h 1279872"/>
                <a:gd name="connsiteX57" fmla="*/ 961534 w 5740923"/>
                <a:gd name="connsiteY57" fmla="*/ 1185604 h 1279872"/>
                <a:gd name="connsiteX58" fmla="*/ 1036948 w 5740923"/>
                <a:gd name="connsiteY58" fmla="*/ 1213884 h 1279872"/>
                <a:gd name="connsiteX59" fmla="*/ 1216057 w 5740923"/>
                <a:gd name="connsiteY59" fmla="*/ 1242165 h 1279872"/>
                <a:gd name="connsiteX60" fmla="*/ 1329179 w 5740923"/>
                <a:gd name="connsiteY60" fmla="*/ 1261018 h 1279872"/>
                <a:gd name="connsiteX61" fmla="*/ 1574276 w 5740923"/>
                <a:gd name="connsiteY61" fmla="*/ 1279872 h 1279872"/>
                <a:gd name="connsiteX62" fmla="*/ 2243579 w 5740923"/>
                <a:gd name="connsiteY62" fmla="*/ 1270445 h 1279872"/>
                <a:gd name="connsiteX63" fmla="*/ 2309567 w 5740923"/>
                <a:gd name="connsiteY63" fmla="*/ 1251591 h 1279872"/>
                <a:gd name="connsiteX64" fmla="*/ 2780907 w 5740923"/>
                <a:gd name="connsiteY64" fmla="*/ 1242165 h 1279872"/>
                <a:gd name="connsiteX65" fmla="*/ 3026004 w 5740923"/>
                <a:gd name="connsiteY65" fmla="*/ 1195031 h 1279872"/>
                <a:gd name="connsiteX66" fmla="*/ 3091991 w 5740923"/>
                <a:gd name="connsiteY66" fmla="*/ 1185604 h 1279872"/>
                <a:gd name="connsiteX67" fmla="*/ 3139125 w 5740923"/>
                <a:gd name="connsiteY67" fmla="*/ 1176177 h 1279872"/>
                <a:gd name="connsiteX68" fmla="*/ 3195686 w 5740923"/>
                <a:gd name="connsiteY68" fmla="*/ 1166750 h 1279872"/>
                <a:gd name="connsiteX69" fmla="*/ 3271101 w 5740923"/>
                <a:gd name="connsiteY69" fmla="*/ 1138470 h 1279872"/>
                <a:gd name="connsiteX70" fmla="*/ 3308808 w 5740923"/>
                <a:gd name="connsiteY70" fmla="*/ 1129043 h 1279872"/>
                <a:gd name="connsiteX71" fmla="*/ 3421929 w 5740923"/>
                <a:gd name="connsiteY71" fmla="*/ 1091336 h 1279872"/>
                <a:gd name="connsiteX72" fmla="*/ 3459637 w 5740923"/>
                <a:gd name="connsiteY72" fmla="*/ 1081909 h 1279872"/>
                <a:gd name="connsiteX73" fmla="*/ 3506771 w 5740923"/>
                <a:gd name="connsiteY73" fmla="*/ 1072482 h 1279872"/>
                <a:gd name="connsiteX74" fmla="*/ 3619892 w 5740923"/>
                <a:gd name="connsiteY74" fmla="*/ 1034775 h 1279872"/>
                <a:gd name="connsiteX75" fmla="*/ 3676453 w 5740923"/>
                <a:gd name="connsiteY75" fmla="*/ 1015921 h 1279872"/>
                <a:gd name="connsiteX76" fmla="*/ 3733014 w 5740923"/>
                <a:gd name="connsiteY76" fmla="*/ 987641 h 1279872"/>
                <a:gd name="connsiteX77" fmla="*/ 3855562 w 5740923"/>
                <a:gd name="connsiteY77" fmla="*/ 940507 h 1279872"/>
                <a:gd name="connsiteX78" fmla="*/ 3893270 w 5740923"/>
                <a:gd name="connsiteY78" fmla="*/ 921653 h 1279872"/>
                <a:gd name="connsiteX79" fmla="*/ 3930977 w 5740923"/>
                <a:gd name="connsiteY79" fmla="*/ 912227 h 1279872"/>
                <a:gd name="connsiteX80" fmla="*/ 4006391 w 5740923"/>
                <a:gd name="connsiteY80" fmla="*/ 893373 h 1279872"/>
                <a:gd name="connsiteX81" fmla="*/ 4091233 w 5740923"/>
                <a:gd name="connsiteY81" fmla="*/ 874519 h 1279872"/>
                <a:gd name="connsiteX82" fmla="*/ 4157220 w 5740923"/>
                <a:gd name="connsiteY82" fmla="*/ 855666 h 1279872"/>
                <a:gd name="connsiteX83" fmla="*/ 4270342 w 5740923"/>
                <a:gd name="connsiteY83" fmla="*/ 836812 h 1279872"/>
                <a:gd name="connsiteX84" fmla="*/ 4345756 w 5740923"/>
                <a:gd name="connsiteY84" fmla="*/ 817958 h 1279872"/>
                <a:gd name="connsiteX85" fmla="*/ 4392890 w 5740923"/>
                <a:gd name="connsiteY85" fmla="*/ 808532 h 1279872"/>
                <a:gd name="connsiteX86" fmla="*/ 4477732 w 5740923"/>
                <a:gd name="connsiteY86" fmla="*/ 789678 h 1279872"/>
                <a:gd name="connsiteX87" fmla="*/ 4562573 w 5740923"/>
                <a:gd name="connsiteY87" fmla="*/ 780251 h 1279872"/>
                <a:gd name="connsiteX88" fmla="*/ 4590853 w 5740923"/>
                <a:gd name="connsiteY88" fmla="*/ 770824 h 1279872"/>
                <a:gd name="connsiteX89" fmla="*/ 4685121 w 5740923"/>
                <a:gd name="connsiteY89" fmla="*/ 733117 h 1279872"/>
                <a:gd name="connsiteX90" fmla="*/ 4722828 w 5740923"/>
                <a:gd name="connsiteY90" fmla="*/ 723690 h 1279872"/>
                <a:gd name="connsiteX91" fmla="*/ 4760536 w 5740923"/>
                <a:gd name="connsiteY91" fmla="*/ 704837 h 1279872"/>
                <a:gd name="connsiteX92" fmla="*/ 4817096 w 5740923"/>
                <a:gd name="connsiteY92" fmla="*/ 695410 h 1279872"/>
                <a:gd name="connsiteX93" fmla="*/ 4854804 w 5740923"/>
                <a:gd name="connsiteY93" fmla="*/ 685983 h 1279872"/>
                <a:gd name="connsiteX94" fmla="*/ 4883084 w 5740923"/>
                <a:gd name="connsiteY94" fmla="*/ 676556 h 1279872"/>
                <a:gd name="connsiteX95" fmla="*/ 5005633 w 5740923"/>
                <a:gd name="connsiteY95" fmla="*/ 667130 h 1279872"/>
                <a:gd name="connsiteX96" fmla="*/ 5175315 w 5740923"/>
                <a:gd name="connsiteY96" fmla="*/ 638849 h 1279872"/>
                <a:gd name="connsiteX97" fmla="*/ 5213022 w 5740923"/>
                <a:gd name="connsiteY97" fmla="*/ 648276 h 1279872"/>
                <a:gd name="connsiteX98" fmla="*/ 5392132 w 5740923"/>
                <a:gd name="connsiteY98" fmla="*/ 629422 h 1279872"/>
                <a:gd name="connsiteX99" fmla="*/ 5420412 w 5740923"/>
                <a:gd name="connsiteY99" fmla="*/ 619996 h 1279872"/>
                <a:gd name="connsiteX100" fmla="*/ 5514680 w 5740923"/>
                <a:gd name="connsiteY100" fmla="*/ 610569 h 1279872"/>
                <a:gd name="connsiteX101" fmla="*/ 5552387 w 5740923"/>
                <a:gd name="connsiteY101" fmla="*/ 601142 h 1279872"/>
                <a:gd name="connsiteX102" fmla="*/ 5599521 w 5740923"/>
                <a:gd name="connsiteY102" fmla="*/ 591715 h 1279872"/>
                <a:gd name="connsiteX103" fmla="*/ 5618375 w 5740923"/>
                <a:gd name="connsiteY103" fmla="*/ 563435 h 1279872"/>
                <a:gd name="connsiteX104" fmla="*/ 5627802 w 5740923"/>
                <a:gd name="connsiteY104" fmla="*/ 554008 h 127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40923" h="1279872">
                  <a:moveTo>
                    <a:pt x="5740923" y="516301"/>
                  </a:moveTo>
                  <a:cubicBezTo>
                    <a:pt x="5585720" y="464566"/>
                    <a:pt x="5721336" y="515934"/>
                    <a:pt x="5590094" y="450313"/>
                  </a:cubicBezTo>
                  <a:cubicBezTo>
                    <a:pt x="5581206" y="445869"/>
                    <a:pt x="5571454" y="443296"/>
                    <a:pt x="5561814" y="440886"/>
                  </a:cubicBezTo>
                  <a:cubicBezTo>
                    <a:pt x="5518637" y="430092"/>
                    <a:pt x="5485044" y="427755"/>
                    <a:pt x="5439266" y="422033"/>
                  </a:cubicBezTo>
                  <a:cubicBezTo>
                    <a:pt x="5407843" y="412606"/>
                    <a:pt x="5375715" y="405271"/>
                    <a:pt x="5344997" y="393752"/>
                  </a:cubicBezTo>
                  <a:cubicBezTo>
                    <a:pt x="5325260" y="386351"/>
                    <a:pt x="5308747" y="371114"/>
                    <a:pt x="5288437" y="365472"/>
                  </a:cubicBezTo>
                  <a:cubicBezTo>
                    <a:pt x="5251604" y="355241"/>
                    <a:pt x="5212961" y="353261"/>
                    <a:pt x="5175315" y="346618"/>
                  </a:cubicBezTo>
                  <a:cubicBezTo>
                    <a:pt x="5106274" y="334434"/>
                    <a:pt x="5147761" y="338642"/>
                    <a:pt x="5071620" y="327765"/>
                  </a:cubicBezTo>
                  <a:cubicBezTo>
                    <a:pt x="5046541" y="324182"/>
                    <a:pt x="5021344" y="321480"/>
                    <a:pt x="4996206" y="318338"/>
                  </a:cubicBezTo>
                  <a:cubicBezTo>
                    <a:pt x="4977352" y="312053"/>
                    <a:pt x="4958361" y="306168"/>
                    <a:pt x="4939645" y="299484"/>
                  </a:cubicBezTo>
                  <a:cubicBezTo>
                    <a:pt x="4914361" y="290454"/>
                    <a:pt x="4889700" y="279694"/>
                    <a:pt x="4864230" y="271204"/>
                  </a:cubicBezTo>
                  <a:cubicBezTo>
                    <a:pt x="4833107" y="260830"/>
                    <a:pt x="4801085" y="253297"/>
                    <a:pt x="4769962" y="242923"/>
                  </a:cubicBezTo>
                  <a:cubicBezTo>
                    <a:pt x="4753909" y="237572"/>
                    <a:pt x="4739421" y="227389"/>
                    <a:pt x="4722828" y="224070"/>
                  </a:cubicBezTo>
                  <a:cubicBezTo>
                    <a:pt x="4697508" y="219006"/>
                    <a:pt x="4517707" y="206116"/>
                    <a:pt x="4506012" y="205216"/>
                  </a:cubicBezTo>
                  <a:cubicBezTo>
                    <a:pt x="4418428" y="183319"/>
                    <a:pt x="4527311" y="209476"/>
                    <a:pt x="4411744" y="186363"/>
                  </a:cubicBezTo>
                  <a:cubicBezTo>
                    <a:pt x="4399040" y="183822"/>
                    <a:pt x="4386969" y="177720"/>
                    <a:pt x="4374037" y="176936"/>
                  </a:cubicBezTo>
                  <a:cubicBezTo>
                    <a:pt x="4283024" y="171420"/>
                    <a:pt x="4191745" y="171649"/>
                    <a:pt x="4100659" y="167509"/>
                  </a:cubicBezTo>
                  <a:cubicBezTo>
                    <a:pt x="4053469" y="165364"/>
                    <a:pt x="4006423" y="160702"/>
                    <a:pt x="3959257" y="158082"/>
                  </a:cubicBezTo>
                  <a:lnTo>
                    <a:pt x="3761294" y="148655"/>
                  </a:lnTo>
                  <a:cubicBezTo>
                    <a:pt x="3548906" y="118316"/>
                    <a:pt x="3776621" y="148176"/>
                    <a:pt x="3280527" y="129802"/>
                  </a:cubicBezTo>
                  <a:cubicBezTo>
                    <a:pt x="3248969" y="128633"/>
                    <a:pt x="3217709" y="123234"/>
                    <a:pt x="3186259" y="120375"/>
                  </a:cubicBezTo>
                  <a:lnTo>
                    <a:pt x="3073138" y="110948"/>
                  </a:lnTo>
                  <a:cubicBezTo>
                    <a:pt x="3047930" y="108427"/>
                    <a:pt x="3022953" y="103815"/>
                    <a:pt x="2997723" y="101521"/>
                  </a:cubicBezTo>
                  <a:cubicBezTo>
                    <a:pt x="2953800" y="97528"/>
                    <a:pt x="2909740" y="95237"/>
                    <a:pt x="2865748" y="92095"/>
                  </a:cubicBezTo>
                  <a:cubicBezTo>
                    <a:pt x="2715594" y="70644"/>
                    <a:pt x="2897062" y="94705"/>
                    <a:pt x="2639505" y="73241"/>
                  </a:cubicBezTo>
                  <a:cubicBezTo>
                    <a:pt x="2617362" y="71396"/>
                    <a:pt x="2595636" y="65921"/>
                    <a:pt x="2573517" y="63814"/>
                  </a:cubicBezTo>
                  <a:cubicBezTo>
                    <a:pt x="2529612" y="59632"/>
                    <a:pt x="2485574" y="56903"/>
                    <a:pt x="2441542" y="54387"/>
                  </a:cubicBezTo>
                  <a:cubicBezTo>
                    <a:pt x="2128315" y="36489"/>
                    <a:pt x="2021054" y="41589"/>
                    <a:pt x="1621410" y="35534"/>
                  </a:cubicBezTo>
                  <a:lnTo>
                    <a:pt x="1423447" y="26107"/>
                  </a:lnTo>
                  <a:lnTo>
                    <a:pt x="546754" y="7253"/>
                  </a:lnTo>
                  <a:cubicBezTo>
                    <a:pt x="344476" y="13996"/>
                    <a:pt x="325628" y="-31208"/>
                    <a:pt x="216816" y="44961"/>
                  </a:cubicBezTo>
                  <a:cubicBezTo>
                    <a:pt x="172645" y="75881"/>
                    <a:pt x="134614" y="113911"/>
                    <a:pt x="103694" y="158082"/>
                  </a:cubicBezTo>
                  <a:cubicBezTo>
                    <a:pt x="93187" y="173092"/>
                    <a:pt x="85251" y="189758"/>
                    <a:pt x="75414" y="205216"/>
                  </a:cubicBezTo>
                  <a:cubicBezTo>
                    <a:pt x="63249" y="224333"/>
                    <a:pt x="37707" y="261777"/>
                    <a:pt x="37707" y="261777"/>
                  </a:cubicBezTo>
                  <a:cubicBezTo>
                    <a:pt x="15112" y="352154"/>
                    <a:pt x="44930" y="240104"/>
                    <a:pt x="9426" y="346618"/>
                  </a:cubicBezTo>
                  <a:cubicBezTo>
                    <a:pt x="5329" y="358909"/>
                    <a:pt x="3142" y="371757"/>
                    <a:pt x="0" y="384326"/>
                  </a:cubicBezTo>
                  <a:cubicBezTo>
                    <a:pt x="4230" y="439326"/>
                    <a:pt x="5798" y="506866"/>
                    <a:pt x="18853" y="563435"/>
                  </a:cubicBezTo>
                  <a:cubicBezTo>
                    <a:pt x="23997" y="585725"/>
                    <a:pt x="30980" y="607558"/>
                    <a:pt x="37707" y="629422"/>
                  </a:cubicBezTo>
                  <a:cubicBezTo>
                    <a:pt x="43551" y="648417"/>
                    <a:pt x="44636" y="670084"/>
                    <a:pt x="56560" y="685983"/>
                  </a:cubicBezTo>
                  <a:lnTo>
                    <a:pt x="84841" y="723690"/>
                  </a:lnTo>
                  <a:cubicBezTo>
                    <a:pt x="87983" y="733117"/>
                    <a:pt x="90354" y="742837"/>
                    <a:pt x="94268" y="751971"/>
                  </a:cubicBezTo>
                  <a:cubicBezTo>
                    <a:pt x="99803" y="764887"/>
                    <a:pt x="105673" y="777762"/>
                    <a:pt x="113121" y="789678"/>
                  </a:cubicBezTo>
                  <a:cubicBezTo>
                    <a:pt x="127447" y="812599"/>
                    <a:pt x="148921" y="837871"/>
                    <a:pt x="169682" y="855666"/>
                  </a:cubicBezTo>
                  <a:cubicBezTo>
                    <a:pt x="181611" y="865891"/>
                    <a:pt x="193336" y="876920"/>
                    <a:pt x="207389" y="883946"/>
                  </a:cubicBezTo>
                  <a:cubicBezTo>
                    <a:pt x="218977" y="889740"/>
                    <a:pt x="232805" y="889276"/>
                    <a:pt x="245096" y="893373"/>
                  </a:cubicBezTo>
                  <a:cubicBezTo>
                    <a:pt x="261149" y="898724"/>
                    <a:pt x="277375" y="904124"/>
                    <a:pt x="292230" y="912227"/>
                  </a:cubicBezTo>
                  <a:cubicBezTo>
                    <a:pt x="394102" y="967794"/>
                    <a:pt x="311050" y="937354"/>
                    <a:pt x="377072" y="959361"/>
                  </a:cubicBezTo>
                  <a:cubicBezTo>
                    <a:pt x="394059" y="976348"/>
                    <a:pt x="410666" y="996652"/>
                    <a:pt x="433633" y="1006495"/>
                  </a:cubicBezTo>
                  <a:cubicBezTo>
                    <a:pt x="445541" y="1011598"/>
                    <a:pt x="459049" y="1011824"/>
                    <a:pt x="471340" y="1015921"/>
                  </a:cubicBezTo>
                  <a:cubicBezTo>
                    <a:pt x="487393" y="1021272"/>
                    <a:pt x="503011" y="1027902"/>
                    <a:pt x="518474" y="1034775"/>
                  </a:cubicBezTo>
                  <a:cubicBezTo>
                    <a:pt x="567756" y="1056679"/>
                    <a:pt x="547420" y="1053850"/>
                    <a:pt x="603315" y="1072482"/>
                  </a:cubicBezTo>
                  <a:cubicBezTo>
                    <a:pt x="625017" y="1079716"/>
                    <a:pt x="647468" y="1084513"/>
                    <a:pt x="669303" y="1091336"/>
                  </a:cubicBezTo>
                  <a:cubicBezTo>
                    <a:pt x="697756" y="1100228"/>
                    <a:pt x="727481" y="1106284"/>
                    <a:pt x="754144" y="1119616"/>
                  </a:cubicBezTo>
                  <a:cubicBezTo>
                    <a:pt x="766713" y="1125901"/>
                    <a:pt x="778294" y="1134772"/>
                    <a:pt x="791851" y="1138470"/>
                  </a:cubicBezTo>
                  <a:cubicBezTo>
                    <a:pt x="813287" y="1144316"/>
                    <a:pt x="835843" y="1144755"/>
                    <a:pt x="857839" y="1147897"/>
                  </a:cubicBezTo>
                  <a:cubicBezTo>
                    <a:pt x="870408" y="1154181"/>
                    <a:pt x="882388" y="1161816"/>
                    <a:pt x="895546" y="1166750"/>
                  </a:cubicBezTo>
                  <a:cubicBezTo>
                    <a:pt x="907677" y="1171299"/>
                    <a:pt x="920796" y="1172618"/>
                    <a:pt x="933253" y="1176177"/>
                  </a:cubicBezTo>
                  <a:cubicBezTo>
                    <a:pt x="942808" y="1178907"/>
                    <a:pt x="952230" y="1182115"/>
                    <a:pt x="961534" y="1185604"/>
                  </a:cubicBezTo>
                  <a:cubicBezTo>
                    <a:pt x="968416" y="1188185"/>
                    <a:pt x="1021669" y="1210828"/>
                    <a:pt x="1036948" y="1213884"/>
                  </a:cubicBezTo>
                  <a:cubicBezTo>
                    <a:pt x="1128856" y="1232266"/>
                    <a:pt x="1137296" y="1229729"/>
                    <a:pt x="1216057" y="1242165"/>
                  </a:cubicBezTo>
                  <a:cubicBezTo>
                    <a:pt x="1253817" y="1248127"/>
                    <a:pt x="1291036" y="1258475"/>
                    <a:pt x="1329179" y="1261018"/>
                  </a:cubicBezTo>
                  <a:cubicBezTo>
                    <a:pt x="1505212" y="1272754"/>
                    <a:pt x="1423536" y="1266168"/>
                    <a:pt x="1574276" y="1279872"/>
                  </a:cubicBezTo>
                  <a:cubicBezTo>
                    <a:pt x="1797377" y="1276730"/>
                    <a:pt x="2020621" y="1279020"/>
                    <a:pt x="2243579" y="1270445"/>
                  </a:cubicBezTo>
                  <a:cubicBezTo>
                    <a:pt x="2266438" y="1269566"/>
                    <a:pt x="2286722" y="1252793"/>
                    <a:pt x="2309567" y="1251591"/>
                  </a:cubicBezTo>
                  <a:cubicBezTo>
                    <a:pt x="2466495" y="1243332"/>
                    <a:pt x="2623794" y="1245307"/>
                    <a:pt x="2780907" y="1242165"/>
                  </a:cubicBezTo>
                  <a:cubicBezTo>
                    <a:pt x="2947314" y="1223675"/>
                    <a:pt x="2785931" y="1245046"/>
                    <a:pt x="3026004" y="1195031"/>
                  </a:cubicBezTo>
                  <a:cubicBezTo>
                    <a:pt x="3047756" y="1190499"/>
                    <a:pt x="3070074" y="1189257"/>
                    <a:pt x="3091991" y="1185604"/>
                  </a:cubicBezTo>
                  <a:cubicBezTo>
                    <a:pt x="3107795" y="1182970"/>
                    <a:pt x="3123361" y="1179043"/>
                    <a:pt x="3139125" y="1176177"/>
                  </a:cubicBezTo>
                  <a:cubicBezTo>
                    <a:pt x="3157930" y="1172758"/>
                    <a:pt x="3176832" y="1169892"/>
                    <a:pt x="3195686" y="1166750"/>
                  </a:cubicBezTo>
                  <a:cubicBezTo>
                    <a:pt x="3220824" y="1157323"/>
                    <a:pt x="3245631" y="1146960"/>
                    <a:pt x="3271101" y="1138470"/>
                  </a:cubicBezTo>
                  <a:cubicBezTo>
                    <a:pt x="3283392" y="1134373"/>
                    <a:pt x="3296442" y="1132907"/>
                    <a:pt x="3308808" y="1129043"/>
                  </a:cubicBezTo>
                  <a:cubicBezTo>
                    <a:pt x="3346745" y="1117188"/>
                    <a:pt x="3383369" y="1100976"/>
                    <a:pt x="3421929" y="1091336"/>
                  </a:cubicBezTo>
                  <a:cubicBezTo>
                    <a:pt x="3434498" y="1088194"/>
                    <a:pt x="3446989" y="1084720"/>
                    <a:pt x="3459637" y="1081909"/>
                  </a:cubicBezTo>
                  <a:cubicBezTo>
                    <a:pt x="3475278" y="1078433"/>
                    <a:pt x="3491313" y="1076698"/>
                    <a:pt x="3506771" y="1072482"/>
                  </a:cubicBezTo>
                  <a:cubicBezTo>
                    <a:pt x="3506800" y="1072474"/>
                    <a:pt x="3619863" y="1034785"/>
                    <a:pt x="3619892" y="1034775"/>
                  </a:cubicBezTo>
                  <a:cubicBezTo>
                    <a:pt x="3619894" y="1034774"/>
                    <a:pt x="3676450" y="1015922"/>
                    <a:pt x="3676453" y="1015921"/>
                  </a:cubicBezTo>
                  <a:cubicBezTo>
                    <a:pt x="3695307" y="1006494"/>
                    <a:pt x="3713587" y="995821"/>
                    <a:pt x="3733014" y="987641"/>
                  </a:cubicBezTo>
                  <a:cubicBezTo>
                    <a:pt x="3773351" y="970657"/>
                    <a:pt x="3816416" y="960080"/>
                    <a:pt x="3855562" y="940507"/>
                  </a:cubicBezTo>
                  <a:cubicBezTo>
                    <a:pt x="3868131" y="934222"/>
                    <a:pt x="3880112" y="926587"/>
                    <a:pt x="3893270" y="921653"/>
                  </a:cubicBezTo>
                  <a:cubicBezTo>
                    <a:pt x="3905401" y="917104"/>
                    <a:pt x="3918520" y="915786"/>
                    <a:pt x="3930977" y="912227"/>
                  </a:cubicBezTo>
                  <a:cubicBezTo>
                    <a:pt x="4010514" y="889503"/>
                    <a:pt x="3891372" y="918020"/>
                    <a:pt x="4006391" y="893373"/>
                  </a:cubicBezTo>
                  <a:cubicBezTo>
                    <a:pt x="4034718" y="887303"/>
                    <a:pt x="4063127" y="881545"/>
                    <a:pt x="4091233" y="874519"/>
                  </a:cubicBezTo>
                  <a:cubicBezTo>
                    <a:pt x="4149574" y="859934"/>
                    <a:pt x="4086703" y="868888"/>
                    <a:pt x="4157220" y="855666"/>
                  </a:cubicBezTo>
                  <a:cubicBezTo>
                    <a:pt x="4194793" y="848621"/>
                    <a:pt x="4232857" y="844309"/>
                    <a:pt x="4270342" y="836812"/>
                  </a:cubicBezTo>
                  <a:cubicBezTo>
                    <a:pt x="4295750" y="831730"/>
                    <a:pt x="4320347" y="823039"/>
                    <a:pt x="4345756" y="817958"/>
                  </a:cubicBezTo>
                  <a:cubicBezTo>
                    <a:pt x="4361467" y="814816"/>
                    <a:pt x="4377249" y="812008"/>
                    <a:pt x="4392890" y="808532"/>
                  </a:cubicBezTo>
                  <a:cubicBezTo>
                    <a:pt x="4429950" y="800297"/>
                    <a:pt x="4437917" y="795366"/>
                    <a:pt x="4477732" y="789678"/>
                  </a:cubicBezTo>
                  <a:cubicBezTo>
                    <a:pt x="4505900" y="785654"/>
                    <a:pt x="4534293" y="783393"/>
                    <a:pt x="4562573" y="780251"/>
                  </a:cubicBezTo>
                  <a:cubicBezTo>
                    <a:pt x="4572000" y="777109"/>
                    <a:pt x="4581579" y="774391"/>
                    <a:pt x="4590853" y="770824"/>
                  </a:cubicBezTo>
                  <a:cubicBezTo>
                    <a:pt x="4622440" y="758675"/>
                    <a:pt x="4653249" y="744500"/>
                    <a:pt x="4685121" y="733117"/>
                  </a:cubicBezTo>
                  <a:cubicBezTo>
                    <a:pt x="4697322" y="728759"/>
                    <a:pt x="4710697" y="728239"/>
                    <a:pt x="4722828" y="723690"/>
                  </a:cubicBezTo>
                  <a:cubicBezTo>
                    <a:pt x="4735986" y="718756"/>
                    <a:pt x="4747076" y="708875"/>
                    <a:pt x="4760536" y="704837"/>
                  </a:cubicBezTo>
                  <a:cubicBezTo>
                    <a:pt x="4778843" y="699345"/>
                    <a:pt x="4798354" y="699159"/>
                    <a:pt x="4817096" y="695410"/>
                  </a:cubicBezTo>
                  <a:cubicBezTo>
                    <a:pt x="4829801" y="692869"/>
                    <a:pt x="4842346" y="689542"/>
                    <a:pt x="4854804" y="685983"/>
                  </a:cubicBezTo>
                  <a:cubicBezTo>
                    <a:pt x="4864358" y="683253"/>
                    <a:pt x="4873224" y="677788"/>
                    <a:pt x="4883084" y="676556"/>
                  </a:cubicBezTo>
                  <a:cubicBezTo>
                    <a:pt x="4923738" y="671474"/>
                    <a:pt x="4964783" y="670272"/>
                    <a:pt x="5005633" y="667130"/>
                  </a:cubicBezTo>
                  <a:cubicBezTo>
                    <a:pt x="5124743" y="643308"/>
                    <a:pt x="5068103" y="652251"/>
                    <a:pt x="5175315" y="638849"/>
                  </a:cubicBezTo>
                  <a:cubicBezTo>
                    <a:pt x="5187884" y="641991"/>
                    <a:pt x="5200066" y="648276"/>
                    <a:pt x="5213022" y="648276"/>
                  </a:cubicBezTo>
                  <a:cubicBezTo>
                    <a:pt x="5253650" y="648276"/>
                    <a:pt x="5342267" y="640503"/>
                    <a:pt x="5392132" y="629422"/>
                  </a:cubicBezTo>
                  <a:cubicBezTo>
                    <a:pt x="5401832" y="627267"/>
                    <a:pt x="5410591" y="621507"/>
                    <a:pt x="5420412" y="619996"/>
                  </a:cubicBezTo>
                  <a:cubicBezTo>
                    <a:pt x="5451624" y="615194"/>
                    <a:pt x="5483257" y="613711"/>
                    <a:pt x="5514680" y="610569"/>
                  </a:cubicBezTo>
                  <a:cubicBezTo>
                    <a:pt x="5527249" y="607427"/>
                    <a:pt x="5539740" y="603953"/>
                    <a:pt x="5552387" y="601142"/>
                  </a:cubicBezTo>
                  <a:cubicBezTo>
                    <a:pt x="5568028" y="597666"/>
                    <a:pt x="5585610" y="599664"/>
                    <a:pt x="5599521" y="591715"/>
                  </a:cubicBezTo>
                  <a:cubicBezTo>
                    <a:pt x="5609358" y="586094"/>
                    <a:pt x="5611577" y="572499"/>
                    <a:pt x="5618375" y="563435"/>
                  </a:cubicBezTo>
                  <a:cubicBezTo>
                    <a:pt x="5621041" y="559880"/>
                    <a:pt x="5624660" y="557150"/>
                    <a:pt x="5627802" y="55400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697BBA-9879-3949-969C-558E66508D07}"/>
                </a:ext>
              </a:extLst>
            </p:cNvPr>
            <p:cNvSpPr txBox="1"/>
            <p:nvPr/>
          </p:nvSpPr>
          <p:spPr>
            <a:xfrm>
              <a:off x="6022157" y="3198305"/>
              <a:ext cx="4905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be mostly left alone, but change if a different number or size of nodes (machines) are desired</a:t>
              </a:r>
            </a:p>
          </p:txBody>
        </p:sp>
      </p:grpSp>
      <p:grpSp>
        <p:nvGrpSpPr>
          <p:cNvPr id="12" name="Group 11" descr="Shows area of configuration file for BLAST search information..">
            <a:extLst>
              <a:ext uri="{FF2B5EF4-FFF2-40B4-BE49-F238E27FC236}">
                <a16:creationId xmlns:a16="http://schemas.microsoft.com/office/drawing/2014/main" id="{94F9CC28-3CCC-C34F-9841-40A240420EB7}"/>
              </a:ext>
            </a:extLst>
          </p:cNvPr>
          <p:cNvGrpSpPr/>
          <p:nvPr/>
        </p:nvGrpSpPr>
        <p:grpSpPr>
          <a:xfrm>
            <a:off x="477154" y="4204355"/>
            <a:ext cx="10373098" cy="2386746"/>
            <a:chOff x="477154" y="4204355"/>
            <a:chExt cx="10373098" cy="238674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8494745-DF6A-DB45-A59C-AC1AA11F4B72}"/>
                </a:ext>
              </a:extLst>
            </p:cNvPr>
            <p:cNvSpPr/>
            <p:nvPr/>
          </p:nvSpPr>
          <p:spPr>
            <a:xfrm>
              <a:off x="477154" y="4204355"/>
              <a:ext cx="10373098" cy="2017414"/>
            </a:xfrm>
            <a:custGeom>
              <a:avLst/>
              <a:gdLst>
                <a:gd name="connsiteX0" fmla="*/ 10373098 w 10373098"/>
                <a:gd name="connsiteY0" fmla="*/ 838985 h 2017414"/>
                <a:gd name="connsiteX1" fmla="*/ 10250549 w 10373098"/>
                <a:gd name="connsiteY1" fmla="*/ 829558 h 2017414"/>
                <a:gd name="connsiteX2" fmla="*/ 10212842 w 10373098"/>
                <a:gd name="connsiteY2" fmla="*/ 820132 h 2017414"/>
                <a:gd name="connsiteX3" fmla="*/ 10024306 w 10373098"/>
                <a:gd name="connsiteY3" fmla="*/ 801278 h 2017414"/>
                <a:gd name="connsiteX4" fmla="*/ 9948891 w 10373098"/>
                <a:gd name="connsiteY4" fmla="*/ 791851 h 2017414"/>
                <a:gd name="connsiteX5" fmla="*/ 9854623 w 10373098"/>
                <a:gd name="connsiteY5" fmla="*/ 782424 h 2017414"/>
                <a:gd name="connsiteX6" fmla="*/ 9128759 w 10373098"/>
                <a:gd name="connsiteY6" fmla="*/ 801278 h 2017414"/>
                <a:gd name="connsiteX7" fmla="*/ 8468883 w 10373098"/>
                <a:gd name="connsiteY7" fmla="*/ 791851 h 2017414"/>
                <a:gd name="connsiteX8" fmla="*/ 8195506 w 10373098"/>
                <a:gd name="connsiteY8" fmla="*/ 782424 h 2017414"/>
                <a:gd name="connsiteX9" fmla="*/ 7356520 w 10373098"/>
                <a:gd name="connsiteY9" fmla="*/ 754144 h 2017414"/>
                <a:gd name="connsiteX10" fmla="*/ 7309386 w 10373098"/>
                <a:gd name="connsiteY10" fmla="*/ 772998 h 2017414"/>
                <a:gd name="connsiteX11" fmla="*/ 7083143 w 10373098"/>
                <a:gd name="connsiteY11" fmla="*/ 772998 h 2017414"/>
                <a:gd name="connsiteX12" fmla="*/ 6856900 w 10373098"/>
                <a:gd name="connsiteY12" fmla="*/ 754144 h 2017414"/>
                <a:gd name="connsiteX13" fmla="*/ 6658937 w 10373098"/>
                <a:gd name="connsiteY13" fmla="*/ 725864 h 2017414"/>
                <a:gd name="connsiteX14" fmla="*/ 6498681 w 10373098"/>
                <a:gd name="connsiteY14" fmla="*/ 697583 h 2017414"/>
                <a:gd name="connsiteX15" fmla="*/ 6234731 w 10373098"/>
                <a:gd name="connsiteY15" fmla="*/ 678730 h 2017414"/>
                <a:gd name="connsiteX16" fmla="*/ 6131036 w 10373098"/>
                <a:gd name="connsiteY16" fmla="*/ 669303 h 2017414"/>
                <a:gd name="connsiteX17" fmla="*/ 6065048 w 10373098"/>
                <a:gd name="connsiteY17" fmla="*/ 659876 h 2017414"/>
                <a:gd name="connsiteX18" fmla="*/ 5923646 w 10373098"/>
                <a:gd name="connsiteY18" fmla="*/ 650449 h 2017414"/>
                <a:gd name="connsiteX19" fmla="*/ 5744537 w 10373098"/>
                <a:gd name="connsiteY19" fmla="*/ 631596 h 2017414"/>
                <a:gd name="connsiteX20" fmla="*/ 5612561 w 10373098"/>
                <a:gd name="connsiteY20" fmla="*/ 641022 h 2017414"/>
                <a:gd name="connsiteX21" fmla="*/ 5433452 w 10373098"/>
                <a:gd name="connsiteY21" fmla="*/ 650449 h 2017414"/>
                <a:gd name="connsiteX22" fmla="*/ 4999819 w 10373098"/>
                <a:gd name="connsiteY22" fmla="*/ 631596 h 2017414"/>
                <a:gd name="connsiteX23" fmla="*/ 4943258 w 10373098"/>
                <a:gd name="connsiteY23" fmla="*/ 622169 h 2017414"/>
                <a:gd name="connsiteX24" fmla="*/ 4660454 w 10373098"/>
                <a:gd name="connsiteY24" fmla="*/ 612742 h 2017414"/>
                <a:gd name="connsiteX25" fmla="*/ 4434211 w 10373098"/>
                <a:gd name="connsiteY25" fmla="*/ 593888 h 2017414"/>
                <a:gd name="connsiteX26" fmla="*/ 4311662 w 10373098"/>
                <a:gd name="connsiteY26" fmla="*/ 584461 h 2017414"/>
                <a:gd name="connsiteX27" fmla="*/ 4264528 w 10373098"/>
                <a:gd name="connsiteY27" fmla="*/ 575035 h 2017414"/>
                <a:gd name="connsiteX28" fmla="*/ 4094846 w 10373098"/>
                <a:gd name="connsiteY28" fmla="*/ 546754 h 2017414"/>
                <a:gd name="connsiteX29" fmla="*/ 4047712 w 10373098"/>
                <a:gd name="connsiteY29" fmla="*/ 537327 h 2017414"/>
                <a:gd name="connsiteX30" fmla="*/ 3934590 w 10373098"/>
                <a:gd name="connsiteY30" fmla="*/ 509047 h 2017414"/>
                <a:gd name="connsiteX31" fmla="*/ 3896883 w 10373098"/>
                <a:gd name="connsiteY31" fmla="*/ 499620 h 2017414"/>
                <a:gd name="connsiteX32" fmla="*/ 3708347 w 10373098"/>
                <a:gd name="connsiteY32" fmla="*/ 480767 h 2017414"/>
                <a:gd name="connsiteX33" fmla="*/ 3651786 w 10373098"/>
                <a:gd name="connsiteY33" fmla="*/ 471340 h 2017414"/>
                <a:gd name="connsiteX34" fmla="*/ 3595225 w 10373098"/>
                <a:gd name="connsiteY34" fmla="*/ 452486 h 2017414"/>
                <a:gd name="connsiteX35" fmla="*/ 3548091 w 10373098"/>
                <a:gd name="connsiteY35" fmla="*/ 443059 h 2017414"/>
                <a:gd name="connsiteX36" fmla="*/ 3519811 w 10373098"/>
                <a:gd name="connsiteY36" fmla="*/ 433633 h 2017414"/>
                <a:gd name="connsiteX37" fmla="*/ 3482104 w 10373098"/>
                <a:gd name="connsiteY37" fmla="*/ 424206 h 2017414"/>
                <a:gd name="connsiteX38" fmla="*/ 3453823 w 10373098"/>
                <a:gd name="connsiteY38" fmla="*/ 414779 h 2017414"/>
                <a:gd name="connsiteX39" fmla="*/ 3368982 w 10373098"/>
                <a:gd name="connsiteY39" fmla="*/ 405352 h 2017414"/>
                <a:gd name="connsiteX40" fmla="*/ 3274714 w 10373098"/>
                <a:gd name="connsiteY40" fmla="*/ 377072 h 2017414"/>
                <a:gd name="connsiteX41" fmla="*/ 3189873 w 10373098"/>
                <a:gd name="connsiteY41" fmla="*/ 348791 h 2017414"/>
                <a:gd name="connsiteX42" fmla="*/ 3152166 w 10373098"/>
                <a:gd name="connsiteY42" fmla="*/ 339365 h 2017414"/>
                <a:gd name="connsiteX43" fmla="*/ 3123885 w 10373098"/>
                <a:gd name="connsiteY43" fmla="*/ 329938 h 2017414"/>
                <a:gd name="connsiteX44" fmla="*/ 3057898 w 10373098"/>
                <a:gd name="connsiteY44" fmla="*/ 320511 h 2017414"/>
                <a:gd name="connsiteX45" fmla="*/ 2954203 w 10373098"/>
                <a:gd name="connsiteY45" fmla="*/ 292231 h 2017414"/>
                <a:gd name="connsiteX46" fmla="*/ 2916495 w 10373098"/>
                <a:gd name="connsiteY46" fmla="*/ 282804 h 2017414"/>
                <a:gd name="connsiteX47" fmla="*/ 2878788 w 10373098"/>
                <a:gd name="connsiteY47" fmla="*/ 273377 h 2017414"/>
                <a:gd name="connsiteX48" fmla="*/ 2812801 w 10373098"/>
                <a:gd name="connsiteY48" fmla="*/ 263950 h 2017414"/>
                <a:gd name="connsiteX49" fmla="*/ 2784520 w 10373098"/>
                <a:gd name="connsiteY49" fmla="*/ 254523 h 2017414"/>
                <a:gd name="connsiteX50" fmla="*/ 2727959 w 10373098"/>
                <a:gd name="connsiteY50" fmla="*/ 245097 h 2017414"/>
                <a:gd name="connsiteX51" fmla="*/ 2614838 w 10373098"/>
                <a:gd name="connsiteY51" fmla="*/ 207389 h 2017414"/>
                <a:gd name="connsiteX52" fmla="*/ 2567704 w 10373098"/>
                <a:gd name="connsiteY52" fmla="*/ 188536 h 2017414"/>
                <a:gd name="connsiteX53" fmla="*/ 2539423 w 10373098"/>
                <a:gd name="connsiteY53" fmla="*/ 169682 h 2017414"/>
                <a:gd name="connsiteX54" fmla="*/ 2482862 w 10373098"/>
                <a:gd name="connsiteY54" fmla="*/ 150829 h 2017414"/>
                <a:gd name="connsiteX55" fmla="*/ 2398021 w 10373098"/>
                <a:gd name="connsiteY55" fmla="*/ 122548 h 2017414"/>
                <a:gd name="connsiteX56" fmla="*/ 2313180 w 10373098"/>
                <a:gd name="connsiteY56" fmla="*/ 84841 h 2017414"/>
                <a:gd name="connsiteX57" fmla="*/ 2284900 w 10373098"/>
                <a:gd name="connsiteY57" fmla="*/ 65987 h 2017414"/>
                <a:gd name="connsiteX58" fmla="*/ 2209485 w 10373098"/>
                <a:gd name="connsiteY58" fmla="*/ 37707 h 2017414"/>
                <a:gd name="connsiteX59" fmla="*/ 2124644 w 10373098"/>
                <a:gd name="connsiteY59" fmla="*/ 28280 h 2017414"/>
                <a:gd name="connsiteX60" fmla="*/ 1672157 w 10373098"/>
                <a:gd name="connsiteY60" fmla="*/ 9426 h 2017414"/>
                <a:gd name="connsiteX61" fmla="*/ 1625023 w 10373098"/>
                <a:gd name="connsiteY61" fmla="*/ 0 h 2017414"/>
                <a:gd name="connsiteX62" fmla="*/ 1285658 w 10373098"/>
                <a:gd name="connsiteY62" fmla="*/ 9426 h 2017414"/>
                <a:gd name="connsiteX63" fmla="*/ 418392 w 10373098"/>
                <a:gd name="connsiteY63" fmla="*/ 18853 h 2017414"/>
                <a:gd name="connsiteX64" fmla="*/ 333551 w 10373098"/>
                <a:gd name="connsiteY64" fmla="*/ 37707 h 2017414"/>
                <a:gd name="connsiteX65" fmla="*/ 286417 w 10373098"/>
                <a:gd name="connsiteY65" fmla="*/ 47134 h 2017414"/>
                <a:gd name="connsiteX66" fmla="*/ 220430 w 10373098"/>
                <a:gd name="connsiteY66" fmla="*/ 84841 h 2017414"/>
                <a:gd name="connsiteX67" fmla="*/ 154442 w 10373098"/>
                <a:gd name="connsiteY67" fmla="*/ 113121 h 2017414"/>
                <a:gd name="connsiteX68" fmla="*/ 79027 w 10373098"/>
                <a:gd name="connsiteY68" fmla="*/ 216816 h 2017414"/>
                <a:gd name="connsiteX69" fmla="*/ 31893 w 10373098"/>
                <a:gd name="connsiteY69" fmla="*/ 311084 h 2017414"/>
                <a:gd name="connsiteX70" fmla="*/ 22467 w 10373098"/>
                <a:gd name="connsiteY70" fmla="*/ 348791 h 2017414"/>
                <a:gd name="connsiteX71" fmla="*/ 13040 w 10373098"/>
                <a:gd name="connsiteY71" fmla="*/ 377072 h 2017414"/>
                <a:gd name="connsiteX72" fmla="*/ 3613 w 10373098"/>
                <a:gd name="connsiteY72" fmla="*/ 443059 h 2017414"/>
                <a:gd name="connsiteX73" fmla="*/ 31893 w 10373098"/>
                <a:gd name="connsiteY73" fmla="*/ 970960 h 2017414"/>
                <a:gd name="connsiteX74" fmla="*/ 69601 w 10373098"/>
                <a:gd name="connsiteY74" fmla="*/ 1065229 h 2017414"/>
                <a:gd name="connsiteX75" fmla="*/ 88454 w 10373098"/>
                <a:gd name="connsiteY75" fmla="*/ 1102936 h 2017414"/>
                <a:gd name="connsiteX76" fmla="*/ 201576 w 10373098"/>
                <a:gd name="connsiteY76" fmla="*/ 1234911 h 2017414"/>
                <a:gd name="connsiteX77" fmla="*/ 286417 w 10373098"/>
                <a:gd name="connsiteY77" fmla="*/ 1329179 h 2017414"/>
                <a:gd name="connsiteX78" fmla="*/ 361832 w 10373098"/>
                <a:gd name="connsiteY78" fmla="*/ 1385740 h 2017414"/>
                <a:gd name="connsiteX79" fmla="*/ 437246 w 10373098"/>
                <a:gd name="connsiteY79" fmla="*/ 1404593 h 2017414"/>
                <a:gd name="connsiteX80" fmla="*/ 522087 w 10373098"/>
                <a:gd name="connsiteY80" fmla="*/ 1451727 h 2017414"/>
                <a:gd name="connsiteX81" fmla="*/ 569221 w 10373098"/>
                <a:gd name="connsiteY81" fmla="*/ 1461154 h 2017414"/>
                <a:gd name="connsiteX82" fmla="*/ 635209 w 10373098"/>
                <a:gd name="connsiteY82" fmla="*/ 1489435 h 2017414"/>
                <a:gd name="connsiteX83" fmla="*/ 823745 w 10373098"/>
                <a:gd name="connsiteY83" fmla="*/ 1517715 h 2017414"/>
                <a:gd name="connsiteX84" fmla="*/ 1031135 w 10373098"/>
                <a:gd name="connsiteY84" fmla="*/ 1536569 h 2017414"/>
                <a:gd name="connsiteX85" fmla="*/ 1181964 w 10373098"/>
                <a:gd name="connsiteY85" fmla="*/ 1555422 h 2017414"/>
                <a:gd name="connsiteX86" fmla="*/ 1276232 w 10373098"/>
                <a:gd name="connsiteY86" fmla="*/ 1564849 h 2017414"/>
                <a:gd name="connsiteX87" fmla="*/ 1389353 w 10373098"/>
                <a:gd name="connsiteY87" fmla="*/ 1583703 h 2017414"/>
                <a:gd name="connsiteX88" fmla="*/ 1577889 w 10373098"/>
                <a:gd name="connsiteY88" fmla="*/ 1593130 h 2017414"/>
                <a:gd name="connsiteX89" fmla="*/ 1766425 w 10373098"/>
                <a:gd name="connsiteY89" fmla="*/ 1611983 h 2017414"/>
                <a:gd name="connsiteX90" fmla="*/ 1841840 w 10373098"/>
                <a:gd name="connsiteY90" fmla="*/ 1621410 h 2017414"/>
                <a:gd name="connsiteX91" fmla="*/ 1926681 w 10373098"/>
                <a:gd name="connsiteY91" fmla="*/ 1640264 h 2017414"/>
                <a:gd name="connsiteX92" fmla="*/ 2171778 w 10373098"/>
                <a:gd name="connsiteY92" fmla="*/ 1649690 h 2017414"/>
                <a:gd name="connsiteX93" fmla="*/ 2633691 w 10373098"/>
                <a:gd name="connsiteY93" fmla="*/ 1677971 h 2017414"/>
                <a:gd name="connsiteX94" fmla="*/ 2935349 w 10373098"/>
                <a:gd name="connsiteY94" fmla="*/ 1687398 h 2017414"/>
                <a:gd name="connsiteX95" fmla="*/ 3651786 w 10373098"/>
                <a:gd name="connsiteY95" fmla="*/ 1696824 h 2017414"/>
                <a:gd name="connsiteX96" fmla="*/ 3812042 w 10373098"/>
                <a:gd name="connsiteY96" fmla="*/ 1706251 h 2017414"/>
                <a:gd name="connsiteX97" fmla="*/ 4321089 w 10373098"/>
                <a:gd name="connsiteY97" fmla="*/ 1715678 h 2017414"/>
                <a:gd name="connsiteX98" fmla="*/ 4717015 w 10373098"/>
                <a:gd name="connsiteY98" fmla="*/ 1743958 h 2017414"/>
                <a:gd name="connsiteX99" fmla="*/ 5169502 w 10373098"/>
                <a:gd name="connsiteY99" fmla="*/ 1762812 h 2017414"/>
                <a:gd name="connsiteX100" fmla="*/ 5273197 w 10373098"/>
                <a:gd name="connsiteY100" fmla="*/ 1781666 h 2017414"/>
                <a:gd name="connsiteX101" fmla="*/ 5395745 w 10373098"/>
                <a:gd name="connsiteY101" fmla="*/ 1809946 h 2017414"/>
                <a:gd name="connsiteX102" fmla="*/ 5782244 w 10373098"/>
                <a:gd name="connsiteY102" fmla="*/ 1819373 h 2017414"/>
                <a:gd name="connsiteX103" fmla="*/ 6140462 w 10373098"/>
                <a:gd name="connsiteY103" fmla="*/ 1838226 h 2017414"/>
                <a:gd name="connsiteX104" fmla="*/ 6263011 w 10373098"/>
                <a:gd name="connsiteY104" fmla="*/ 1847653 h 2017414"/>
                <a:gd name="connsiteX105" fmla="*/ 6838046 w 10373098"/>
                <a:gd name="connsiteY105" fmla="*/ 1847653 h 2017414"/>
                <a:gd name="connsiteX106" fmla="*/ 7149131 w 10373098"/>
                <a:gd name="connsiteY106" fmla="*/ 1866507 h 2017414"/>
                <a:gd name="connsiteX107" fmla="*/ 7271679 w 10373098"/>
                <a:gd name="connsiteY107" fmla="*/ 1885360 h 2017414"/>
                <a:gd name="connsiteX108" fmla="*/ 7431935 w 10373098"/>
                <a:gd name="connsiteY108" fmla="*/ 1894787 h 2017414"/>
                <a:gd name="connsiteX109" fmla="*/ 7601617 w 10373098"/>
                <a:gd name="connsiteY109" fmla="*/ 1913641 h 2017414"/>
                <a:gd name="connsiteX110" fmla="*/ 7743019 w 10373098"/>
                <a:gd name="connsiteY110" fmla="*/ 1932494 h 2017414"/>
                <a:gd name="connsiteX111" fmla="*/ 8572578 w 10373098"/>
                <a:gd name="connsiteY111" fmla="*/ 1960775 h 2017414"/>
                <a:gd name="connsiteX112" fmla="*/ 9373856 w 10373098"/>
                <a:gd name="connsiteY112" fmla="*/ 1998482 h 2017414"/>
                <a:gd name="connsiteX113" fmla="*/ 9449271 w 10373098"/>
                <a:gd name="connsiteY113" fmla="*/ 2007909 h 2017414"/>
                <a:gd name="connsiteX114" fmla="*/ 10080867 w 10373098"/>
                <a:gd name="connsiteY114" fmla="*/ 2007909 h 2017414"/>
                <a:gd name="connsiteX115" fmla="*/ 10128001 w 10373098"/>
                <a:gd name="connsiteY115" fmla="*/ 1989055 h 2017414"/>
                <a:gd name="connsiteX116" fmla="*/ 10165708 w 10373098"/>
                <a:gd name="connsiteY116" fmla="*/ 1932494 h 2017414"/>
                <a:gd name="connsiteX117" fmla="*/ 10203415 w 10373098"/>
                <a:gd name="connsiteY117" fmla="*/ 1819373 h 2017414"/>
                <a:gd name="connsiteX118" fmla="*/ 10212842 w 10373098"/>
                <a:gd name="connsiteY118" fmla="*/ 1791092 h 2017414"/>
                <a:gd name="connsiteX119" fmla="*/ 10231695 w 10373098"/>
                <a:gd name="connsiteY119" fmla="*/ 1743958 h 2017414"/>
                <a:gd name="connsiteX120" fmla="*/ 10241122 w 10373098"/>
                <a:gd name="connsiteY120" fmla="*/ 1696824 h 2017414"/>
                <a:gd name="connsiteX121" fmla="*/ 10259976 w 10373098"/>
                <a:gd name="connsiteY121" fmla="*/ 1659117 h 2017414"/>
                <a:gd name="connsiteX122" fmla="*/ 10278830 w 10373098"/>
                <a:gd name="connsiteY122" fmla="*/ 1593130 h 2017414"/>
                <a:gd name="connsiteX123" fmla="*/ 10288256 w 10373098"/>
                <a:gd name="connsiteY123" fmla="*/ 1527142 h 2017414"/>
                <a:gd name="connsiteX124" fmla="*/ 10297683 w 10373098"/>
                <a:gd name="connsiteY124" fmla="*/ 1498861 h 2017414"/>
                <a:gd name="connsiteX125" fmla="*/ 10307110 w 10373098"/>
                <a:gd name="connsiteY125" fmla="*/ 1385740 h 2017414"/>
                <a:gd name="connsiteX126" fmla="*/ 10297683 w 10373098"/>
                <a:gd name="connsiteY126" fmla="*/ 1357459 h 2017414"/>
                <a:gd name="connsiteX127" fmla="*/ 10316537 w 10373098"/>
                <a:gd name="connsiteY127" fmla="*/ 1206631 h 2017414"/>
                <a:gd name="connsiteX128" fmla="*/ 10325964 w 10373098"/>
                <a:gd name="connsiteY128" fmla="*/ 1093509 h 2017414"/>
                <a:gd name="connsiteX129" fmla="*/ 10335390 w 10373098"/>
                <a:gd name="connsiteY129" fmla="*/ 904973 h 20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10373098" h="2017414">
                  <a:moveTo>
                    <a:pt x="10373098" y="838985"/>
                  </a:moveTo>
                  <a:cubicBezTo>
                    <a:pt x="10332248" y="835843"/>
                    <a:pt x="10291239" y="834345"/>
                    <a:pt x="10250549" y="829558"/>
                  </a:cubicBezTo>
                  <a:cubicBezTo>
                    <a:pt x="10237682" y="828044"/>
                    <a:pt x="10225647" y="822102"/>
                    <a:pt x="10212842" y="820132"/>
                  </a:cubicBezTo>
                  <a:cubicBezTo>
                    <a:pt x="10166488" y="813001"/>
                    <a:pt x="10067317" y="805806"/>
                    <a:pt x="10024306" y="801278"/>
                  </a:cubicBezTo>
                  <a:cubicBezTo>
                    <a:pt x="9999111" y="798626"/>
                    <a:pt x="9974070" y="794649"/>
                    <a:pt x="9948891" y="791851"/>
                  </a:cubicBezTo>
                  <a:cubicBezTo>
                    <a:pt x="9917505" y="788364"/>
                    <a:pt x="9886046" y="785566"/>
                    <a:pt x="9854623" y="782424"/>
                  </a:cubicBezTo>
                  <a:lnTo>
                    <a:pt x="9128759" y="801278"/>
                  </a:lnTo>
                  <a:cubicBezTo>
                    <a:pt x="8908778" y="801278"/>
                    <a:pt x="8688842" y="794993"/>
                    <a:pt x="8468883" y="791851"/>
                  </a:cubicBezTo>
                  <a:lnTo>
                    <a:pt x="8195506" y="782424"/>
                  </a:lnTo>
                  <a:cubicBezTo>
                    <a:pt x="7417556" y="759086"/>
                    <a:pt x="7762253" y="776685"/>
                    <a:pt x="7356520" y="754144"/>
                  </a:cubicBezTo>
                  <a:cubicBezTo>
                    <a:pt x="7340809" y="760429"/>
                    <a:pt x="7325874" y="769193"/>
                    <a:pt x="7309386" y="772998"/>
                  </a:cubicBezTo>
                  <a:cubicBezTo>
                    <a:pt x="7230989" y="791089"/>
                    <a:pt x="7165794" y="779197"/>
                    <a:pt x="7083143" y="772998"/>
                  </a:cubicBezTo>
                  <a:cubicBezTo>
                    <a:pt x="7007679" y="767338"/>
                    <a:pt x="6932113" y="762501"/>
                    <a:pt x="6856900" y="754144"/>
                  </a:cubicBezTo>
                  <a:cubicBezTo>
                    <a:pt x="6790650" y="746783"/>
                    <a:pt x="6724744" y="736478"/>
                    <a:pt x="6658937" y="725864"/>
                  </a:cubicBezTo>
                  <a:cubicBezTo>
                    <a:pt x="6589986" y="714743"/>
                    <a:pt x="6563730" y="703159"/>
                    <a:pt x="6498681" y="697583"/>
                  </a:cubicBezTo>
                  <a:cubicBezTo>
                    <a:pt x="6410796" y="690050"/>
                    <a:pt x="6322576" y="686716"/>
                    <a:pt x="6234731" y="678730"/>
                  </a:cubicBezTo>
                  <a:cubicBezTo>
                    <a:pt x="6200166" y="675588"/>
                    <a:pt x="6165531" y="673136"/>
                    <a:pt x="6131036" y="669303"/>
                  </a:cubicBezTo>
                  <a:cubicBezTo>
                    <a:pt x="6108953" y="666849"/>
                    <a:pt x="6087176" y="661888"/>
                    <a:pt x="6065048" y="659876"/>
                  </a:cubicBezTo>
                  <a:cubicBezTo>
                    <a:pt x="6018003" y="655599"/>
                    <a:pt x="5970780" y="653591"/>
                    <a:pt x="5923646" y="650449"/>
                  </a:cubicBezTo>
                  <a:cubicBezTo>
                    <a:pt x="5851397" y="632386"/>
                    <a:pt x="5857716" y="631596"/>
                    <a:pt x="5744537" y="631596"/>
                  </a:cubicBezTo>
                  <a:cubicBezTo>
                    <a:pt x="5700433" y="631596"/>
                    <a:pt x="5656584" y="638354"/>
                    <a:pt x="5612561" y="641022"/>
                  </a:cubicBezTo>
                  <a:lnTo>
                    <a:pt x="5433452" y="650449"/>
                  </a:lnTo>
                  <a:lnTo>
                    <a:pt x="4999819" y="631596"/>
                  </a:lnTo>
                  <a:cubicBezTo>
                    <a:pt x="4980737" y="630495"/>
                    <a:pt x="4962342" y="623229"/>
                    <a:pt x="4943258" y="622169"/>
                  </a:cubicBezTo>
                  <a:cubicBezTo>
                    <a:pt x="4849083" y="616937"/>
                    <a:pt x="4754681" y="616930"/>
                    <a:pt x="4660454" y="612742"/>
                  </a:cubicBezTo>
                  <a:cubicBezTo>
                    <a:pt x="4476737" y="604577"/>
                    <a:pt x="4574389" y="606632"/>
                    <a:pt x="4434211" y="593888"/>
                  </a:cubicBezTo>
                  <a:cubicBezTo>
                    <a:pt x="4393409" y="590179"/>
                    <a:pt x="4352512" y="587603"/>
                    <a:pt x="4311662" y="584461"/>
                  </a:cubicBezTo>
                  <a:cubicBezTo>
                    <a:pt x="4295951" y="581319"/>
                    <a:pt x="4280313" y="577780"/>
                    <a:pt x="4264528" y="575035"/>
                  </a:cubicBezTo>
                  <a:cubicBezTo>
                    <a:pt x="4208035" y="565210"/>
                    <a:pt x="4151073" y="558000"/>
                    <a:pt x="4094846" y="546754"/>
                  </a:cubicBezTo>
                  <a:cubicBezTo>
                    <a:pt x="4079135" y="543612"/>
                    <a:pt x="4063309" y="540997"/>
                    <a:pt x="4047712" y="537327"/>
                  </a:cubicBezTo>
                  <a:cubicBezTo>
                    <a:pt x="4009877" y="528425"/>
                    <a:pt x="3972297" y="518474"/>
                    <a:pt x="3934590" y="509047"/>
                  </a:cubicBezTo>
                  <a:cubicBezTo>
                    <a:pt x="3922021" y="505905"/>
                    <a:pt x="3909794" y="500696"/>
                    <a:pt x="3896883" y="499620"/>
                  </a:cubicBezTo>
                  <a:cubicBezTo>
                    <a:pt x="3809151" y="492309"/>
                    <a:pt x="3787405" y="492061"/>
                    <a:pt x="3708347" y="480767"/>
                  </a:cubicBezTo>
                  <a:cubicBezTo>
                    <a:pt x="3689425" y="478064"/>
                    <a:pt x="3670329" y="475976"/>
                    <a:pt x="3651786" y="471340"/>
                  </a:cubicBezTo>
                  <a:cubicBezTo>
                    <a:pt x="3632506" y="466520"/>
                    <a:pt x="3614398" y="457715"/>
                    <a:pt x="3595225" y="452486"/>
                  </a:cubicBezTo>
                  <a:cubicBezTo>
                    <a:pt x="3579767" y="448270"/>
                    <a:pt x="3563635" y="446945"/>
                    <a:pt x="3548091" y="443059"/>
                  </a:cubicBezTo>
                  <a:cubicBezTo>
                    <a:pt x="3538451" y="440649"/>
                    <a:pt x="3529365" y="436363"/>
                    <a:pt x="3519811" y="433633"/>
                  </a:cubicBezTo>
                  <a:cubicBezTo>
                    <a:pt x="3507354" y="430074"/>
                    <a:pt x="3494561" y="427765"/>
                    <a:pt x="3482104" y="424206"/>
                  </a:cubicBezTo>
                  <a:cubicBezTo>
                    <a:pt x="3472549" y="421476"/>
                    <a:pt x="3463625" y="416413"/>
                    <a:pt x="3453823" y="414779"/>
                  </a:cubicBezTo>
                  <a:cubicBezTo>
                    <a:pt x="3425756" y="410101"/>
                    <a:pt x="3397262" y="408494"/>
                    <a:pt x="3368982" y="405352"/>
                  </a:cubicBezTo>
                  <a:cubicBezTo>
                    <a:pt x="3256485" y="360354"/>
                    <a:pt x="3386245" y="408939"/>
                    <a:pt x="3274714" y="377072"/>
                  </a:cubicBezTo>
                  <a:cubicBezTo>
                    <a:pt x="3246051" y="368882"/>
                    <a:pt x="3218793" y="356020"/>
                    <a:pt x="3189873" y="348791"/>
                  </a:cubicBezTo>
                  <a:cubicBezTo>
                    <a:pt x="3177304" y="345649"/>
                    <a:pt x="3164623" y="342924"/>
                    <a:pt x="3152166" y="339365"/>
                  </a:cubicBezTo>
                  <a:cubicBezTo>
                    <a:pt x="3142611" y="336635"/>
                    <a:pt x="3133629" y="331887"/>
                    <a:pt x="3123885" y="329938"/>
                  </a:cubicBezTo>
                  <a:cubicBezTo>
                    <a:pt x="3102098" y="325580"/>
                    <a:pt x="3079894" y="323653"/>
                    <a:pt x="3057898" y="320511"/>
                  </a:cubicBezTo>
                  <a:cubicBezTo>
                    <a:pt x="3005034" y="302890"/>
                    <a:pt x="3039260" y="313495"/>
                    <a:pt x="2954203" y="292231"/>
                  </a:cubicBezTo>
                  <a:lnTo>
                    <a:pt x="2916495" y="282804"/>
                  </a:lnTo>
                  <a:cubicBezTo>
                    <a:pt x="2903926" y="279662"/>
                    <a:pt x="2891614" y="275209"/>
                    <a:pt x="2878788" y="273377"/>
                  </a:cubicBezTo>
                  <a:lnTo>
                    <a:pt x="2812801" y="263950"/>
                  </a:lnTo>
                  <a:cubicBezTo>
                    <a:pt x="2803374" y="260808"/>
                    <a:pt x="2794220" y="256679"/>
                    <a:pt x="2784520" y="254523"/>
                  </a:cubicBezTo>
                  <a:cubicBezTo>
                    <a:pt x="2765861" y="250377"/>
                    <a:pt x="2746375" y="250213"/>
                    <a:pt x="2727959" y="245097"/>
                  </a:cubicBezTo>
                  <a:cubicBezTo>
                    <a:pt x="2689662" y="234459"/>
                    <a:pt x="2651742" y="222150"/>
                    <a:pt x="2614838" y="207389"/>
                  </a:cubicBezTo>
                  <a:cubicBezTo>
                    <a:pt x="2599127" y="201105"/>
                    <a:pt x="2582839" y="196103"/>
                    <a:pt x="2567704" y="188536"/>
                  </a:cubicBezTo>
                  <a:cubicBezTo>
                    <a:pt x="2557570" y="183469"/>
                    <a:pt x="2549776" y="174283"/>
                    <a:pt x="2539423" y="169682"/>
                  </a:cubicBezTo>
                  <a:cubicBezTo>
                    <a:pt x="2521262" y="161611"/>
                    <a:pt x="2501539" y="157621"/>
                    <a:pt x="2482862" y="150829"/>
                  </a:cubicBezTo>
                  <a:cubicBezTo>
                    <a:pt x="2404759" y="122428"/>
                    <a:pt x="2466645" y="139705"/>
                    <a:pt x="2398021" y="122548"/>
                  </a:cubicBezTo>
                  <a:cubicBezTo>
                    <a:pt x="2318875" y="63189"/>
                    <a:pt x="2404908" y="119240"/>
                    <a:pt x="2313180" y="84841"/>
                  </a:cubicBezTo>
                  <a:cubicBezTo>
                    <a:pt x="2302572" y="80863"/>
                    <a:pt x="2295214" y="70675"/>
                    <a:pt x="2284900" y="65987"/>
                  </a:cubicBezTo>
                  <a:cubicBezTo>
                    <a:pt x="2260459" y="54877"/>
                    <a:pt x="2235619" y="43856"/>
                    <a:pt x="2209485" y="37707"/>
                  </a:cubicBezTo>
                  <a:cubicBezTo>
                    <a:pt x="2181787" y="31190"/>
                    <a:pt x="2152924" y="31422"/>
                    <a:pt x="2124644" y="28280"/>
                  </a:cubicBezTo>
                  <a:cubicBezTo>
                    <a:pt x="1949306" y="-15556"/>
                    <a:pt x="2136872" y="28393"/>
                    <a:pt x="1672157" y="9426"/>
                  </a:cubicBezTo>
                  <a:cubicBezTo>
                    <a:pt x="1656148" y="8773"/>
                    <a:pt x="1640734" y="3142"/>
                    <a:pt x="1625023" y="0"/>
                  </a:cubicBezTo>
                  <a:lnTo>
                    <a:pt x="1285658" y="9426"/>
                  </a:lnTo>
                  <a:lnTo>
                    <a:pt x="418392" y="18853"/>
                  </a:lnTo>
                  <a:cubicBezTo>
                    <a:pt x="361904" y="20006"/>
                    <a:pt x="374831" y="27387"/>
                    <a:pt x="333551" y="37707"/>
                  </a:cubicBezTo>
                  <a:cubicBezTo>
                    <a:pt x="318007" y="41593"/>
                    <a:pt x="302128" y="43992"/>
                    <a:pt x="286417" y="47134"/>
                  </a:cubicBezTo>
                  <a:cubicBezTo>
                    <a:pt x="258017" y="66067"/>
                    <a:pt x="253916" y="70490"/>
                    <a:pt x="220430" y="84841"/>
                  </a:cubicBezTo>
                  <a:cubicBezTo>
                    <a:pt x="123315" y="126462"/>
                    <a:pt x="279527" y="50580"/>
                    <a:pt x="154442" y="113121"/>
                  </a:cubicBezTo>
                  <a:cubicBezTo>
                    <a:pt x="129304" y="147686"/>
                    <a:pt x="92541" y="176269"/>
                    <a:pt x="79027" y="216816"/>
                  </a:cubicBezTo>
                  <a:cubicBezTo>
                    <a:pt x="61591" y="269131"/>
                    <a:pt x="74531" y="236469"/>
                    <a:pt x="31893" y="311084"/>
                  </a:cubicBezTo>
                  <a:cubicBezTo>
                    <a:pt x="28751" y="323653"/>
                    <a:pt x="26026" y="336334"/>
                    <a:pt x="22467" y="348791"/>
                  </a:cubicBezTo>
                  <a:cubicBezTo>
                    <a:pt x="19737" y="358346"/>
                    <a:pt x="14989" y="367328"/>
                    <a:pt x="13040" y="377072"/>
                  </a:cubicBezTo>
                  <a:cubicBezTo>
                    <a:pt x="8682" y="398859"/>
                    <a:pt x="6755" y="421063"/>
                    <a:pt x="3613" y="443059"/>
                  </a:cubicBezTo>
                  <a:cubicBezTo>
                    <a:pt x="5761" y="544012"/>
                    <a:pt x="-17456" y="814689"/>
                    <a:pt x="31893" y="970960"/>
                  </a:cubicBezTo>
                  <a:cubicBezTo>
                    <a:pt x="42084" y="1003233"/>
                    <a:pt x="54466" y="1034958"/>
                    <a:pt x="69601" y="1065229"/>
                  </a:cubicBezTo>
                  <a:cubicBezTo>
                    <a:pt x="75885" y="1077798"/>
                    <a:pt x="80286" y="1091501"/>
                    <a:pt x="88454" y="1102936"/>
                  </a:cubicBezTo>
                  <a:cubicBezTo>
                    <a:pt x="181639" y="1233395"/>
                    <a:pt x="132470" y="1158894"/>
                    <a:pt x="201576" y="1234911"/>
                  </a:cubicBezTo>
                  <a:cubicBezTo>
                    <a:pt x="213876" y="1248441"/>
                    <a:pt x="262012" y="1309211"/>
                    <a:pt x="286417" y="1329179"/>
                  </a:cubicBezTo>
                  <a:cubicBezTo>
                    <a:pt x="310737" y="1349077"/>
                    <a:pt x="333726" y="1371687"/>
                    <a:pt x="361832" y="1385740"/>
                  </a:cubicBezTo>
                  <a:cubicBezTo>
                    <a:pt x="385008" y="1397328"/>
                    <a:pt x="437246" y="1404593"/>
                    <a:pt x="437246" y="1404593"/>
                  </a:cubicBezTo>
                  <a:cubicBezTo>
                    <a:pt x="465526" y="1420304"/>
                    <a:pt x="492351" y="1438983"/>
                    <a:pt x="522087" y="1451727"/>
                  </a:cubicBezTo>
                  <a:cubicBezTo>
                    <a:pt x="536814" y="1458039"/>
                    <a:pt x="554021" y="1456087"/>
                    <a:pt x="569221" y="1461154"/>
                  </a:cubicBezTo>
                  <a:cubicBezTo>
                    <a:pt x="591924" y="1468722"/>
                    <a:pt x="611848" y="1484244"/>
                    <a:pt x="635209" y="1489435"/>
                  </a:cubicBezTo>
                  <a:cubicBezTo>
                    <a:pt x="697244" y="1503221"/>
                    <a:pt x="760936" y="1508052"/>
                    <a:pt x="823745" y="1517715"/>
                  </a:cubicBezTo>
                  <a:cubicBezTo>
                    <a:pt x="944912" y="1536356"/>
                    <a:pt x="821915" y="1523493"/>
                    <a:pt x="1031135" y="1536569"/>
                  </a:cubicBezTo>
                  <a:cubicBezTo>
                    <a:pt x="1081411" y="1542853"/>
                    <a:pt x="1131548" y="1550380"/>
                    <a:pt x="1181964" y="1555422"/>
                  </a:cubicBezTo>
                  <a:cubicBezTo>
                    <a:pt x="1213387" y="1558564"/>
                    <a:pt x="1244942" y="1560582"/>
                    <a:pt x="1276232" y="1564849"/>
                  </a:cubicBezTo>
                  <a:cubicBezTo>
                    <a:pt x="1314109" y="1570014"/>
                    <a:pt x="1351293" y="1580135"/>
                    <a:pt x="1389353" y="1583703"/>
                  </a:cubicBezTo>
                  <a:cubicBezTo>
                    <a:pt x="1452002" y="1589576"/>
                    <a:pt x="1515141" y="1588424"/>
                    <a:pt x="1577889" y="1593130"/>
                  </a:cubicBezTo>
                  <a:cubicBezTo>
                    <a:pt x="1640871" y="1597854"/>
                    <a:pt x="1703626" y="1605255"/>
                    <a:pt x="1766425" y="1611983"/>
                  </a:cubicBezTo>
                  <a:cubicBezTo>
                    <a:pt x="1791615" y="1614682"/>
                    <a:pt x="1816892" y="1617007"/>
                    <a:pt x="1841840" y="1621410"/>
                  </a:cubicBezTo>
                  <a:cubicBezTo>
                    <a:pt x="1870369" y="1626445"/>
                    <a:pt x="1897817" y="1637790"/>
                    <a:pt x="1926681" y="1640264"/>
                  </a:cubicBezTo>
                  <a:cubicBezTo>
                    <a:pt x="2008142" y="1647246"/>
                    <a:pt x="2090079" y="1646548"/>
                    <a:pt x="2171778" y="1649690"/>
                  </a:cubicBezTo>
                  <a:cubicBezTo>
                    <a:pt x="2408001" y="1686033"/>
                    <a:pt x="2248013" y="1666627"/>
                    <a:pt x="2633691" y="1677971"/>
                  </a:cubicBezTo>
                  <a:lnTo>
                    <a:pt x="2935349" y="1687398"/>
                  </a:lnTo>
                  <a:cubicBezTo>
                    <a:pt x="3225966" y="1655106"/>
                    <a:pt x="3018109" y="1674193"/>
                    <a:pt x="3651786" y="1696824"/>
                  </a:cubicBezTo>
                  <a:cubicBezTo>
                    <a:pt x="3705263" y="1698734"/>
                    <a:pt x="3758552" y="1704744"/>
                    <a:pt x="3812042" y="1706251"/>
                  </a:cubicBezTo>
                  <a:lnTo>
                    <a:pt x="4321089" y="1715678"/>
                  </a:lnTo>
                  <a:cubicBezTo>
                    <a:pt x="4801500" y="1739699"/>
                    <a:pt x="4201455" y="1707133"/>
                    <a:pt x="4717015" y="1743958"/>
                  </a:cubicBezTo>
                  <a:cubicBezTo>
                    <a:pt x="4827610" y="1751858"/>
                    <a:pt x="5074745" y="1759428"/>
                    <a:pt x="5169502" y="1762812"/>
                  </a:cubicBezTo>
                  <a:cubicBezTo>
                    <a:pt x="5204067" y="1769097"/>
                    <a:pt x="5238804" y="1774501"/>
                    <a:pt x="5273197" y="1781666"/>
                  </a:cubicBezTo>
                  <a:cubicBezTo>
                    <a:pt x="5314239" y="1790216"/>
                    <a:pt x="5353937" y="1806849"/>
                    <a:pt x="5395745" y="1809946"/>
                  </a:cubicBezTo>
                  <a:cubicBezTo>
                    <a:pt x="5524264" y="1819466"/>
                    <a:pt x="5653411" y="1816231"/>
                    <a:pt x="5782244" y="1819373"/>
                  </a:cubicBezTo>
                  <a:cubicBezTo>
                    <a:pt x="6058134" y="1840596"/>
                    <a:pt x="5720022" y="1816098"/>
                    <a:pt x="6140462" y="1838226"/>
                  </a:cubicBezTo>
                  <a:cubicBezTo>
                    <a:pt x="6181376" y="1840379"/>
                    <a:pt x="6222161" y="1844511"/>
                    <a:pt x="6263011" y="1847653"/>
                  </a:cubicBezTo>
                  <a:cubicBezTo>
                    <a:pt x="6516526" y="1801561"/>
                    <a:pt x="6353455" y="1823423"/>
                    <a:pt x="6838046" y="1847653"/>
                  </a:cubicBezTo>
                  <a:cubicBezTo>
                    <a:pt x="6900112" y="1850756"/>
                    <a:pt x="7072832" y="1857703"/>
                    <a:pt x="7149131" y="1866507"/>
                  </a:cubicBezTo>
                  <a:cubicBezTo>
                    <a:pt x="7190189" y="1871244"/>
                    <a:pt x="7230554" y="1881248"/>
                    <a:pt x="7271679" y="1885360"/>
                  </a:cubicBezTo>
                  <a:cubicBezTo>
                    <a:pt x="7324924" y="1890684"/>
                    <a:pt x="7378619" y="1890217"/>
                    <a:pt x="7431935" y="1894787"/>
                  </a:cubicBezTo>
                  <a:cubicBezTo>
                    <a:pt x="7488636" y="1899647"/>
                    <a:pt x="7545122" y="1906793"/>
                    <a:pt x="7601617" y="1913641"/>
                  </a:cubicBezTo>
                  <a:cubicBezTo>
                    <a:pt x="7648823" y="1919363"/>
                    <a:pt x="7695613" y="1928776"/>
                    <a:pt x="7743019" y="1932494"/>
                  </a:cubicBezTo>
                  <a:cubicBezTo>
                    <a:pt x="8051383" y="1956679"/>
                    <a:pt x="8249207" y="1954556"/>
                    <a:pt x="8572578" y="1960775"/>
                  </a:cubicBezTo>
                  <a:lnTo>
                    <a:pt x="9373856" y="1998482"/>
                  </a:lnTo>
                  <a:cubicBezTo>
                    <a:pt x="9398994" y="2001624"/>
                    <a:pt x="9423983" y="2006376"/>
                    <a:pt x="9449271" y="2007909"/>
                  </a:cubicBezTo>
                  <a:cubicBezTo>
                    <a:pt x="9727122" y="2024749"/>
                    <a:pt x="9757006" y="2015620"/>
                    <a:pt x="10080867" y="2007909"/>
                  </a:cubicBezTo>
                  <a:cubicBezTo>
                    <a:pt x="10096578" y="2001624"/>
                    <a:pt x="10115354" y="2000297"/>
                    <a:pt x="10128001" y="1989055"/>
                  </a:cubicBezTo>
                  <a:cubicBezTo>
                    <a:pt x="10144937" y="1974001"/>
                    <a:pt x="10157293" y="1953533"/>
                    <a:pt x="10165708" y="1932494"/>
                  </a:cubicBezTo>
                  <a:cubicBezTo>
                    <a:pt x="10196534" y="1855428"/>
                    <a:pt x="10175212" y="1913382"/>
                    <a:pt x="10203415" y="1819373"/>
                  </a:cubicBezTo>
                  <a:cubicBezTo>
                    <a:pt x="10206270" y="1809855"/>
                    <a:pt x="10209353" y="1800396"/>
                    <a:pt x="10212842" y="1791092"/>
                  </a:cubicBezTo>
                  <a:cubicBezTo>
                    <a:pt x="10218783" y="1775248"/>
                    <a:pt x="10226833" y="1760166"/>
                    <a:pt x="10231695" y="1743958"/>
                  </a:cubicBezTo>
                  <a:cubicBezTo>
                    <a:pt x="10236299" y="1728611"/>
                    <a:pt x="10236055" y="1712024"/>
                    <a:pt x="10241122" y="1696824"/>
                  </a:cubicBezTo>
                  <a:cubicBezTo>
                    <a:pt x="10245566" y="1683493"/>
                    <a:pt x="10255173" y="1672324"/>
                    <a:pt x="10259976" y="1659117"/>
                  </a:cubicBezTo>
                  <a:cubicBezTo>
                    <a:pt x="10267794" y="1637618"/>
                    <a:pt x="10272545" y="1615126"/>
                    <a:pt x="10278830" y="1593130"/>
                  </a:cubicBezTo>
                  <a:cubicBezTo>
                    <a:pt x="10281972" y="1571134"/>
                    <a:pt x="10283899" y="1548930"/>
                    <a:pt x="10288256" y="1527142"/>
                  </a:cubicBezTo>
                  <a:cubicBezTo>
                    <a:pt x="10290205" y="1517398"/>
                    <a:pt x="10296370" y="1508711"/>
                    <a:pt x="10297683" y="1498861"/>
                  </a:cubicBezTo>
                  <a:cubicBezTo>
                    <a:pt x="10302684" y="1461355"/>
                    <a:pt x="10303968" y="1423447"/>
                    <a:pt x="10307110" y="1385740"/>
                  </a:cubicBezTo>
                  <a:cubicBezTo>
                    <a:pt x="10303968" y="1376313"/>
                    <a:pt x="10297683" y="1367396"/>
                    <a:pt x="10297683" y="1357459"/>
                  </a:cubicBezTo>
                  <a:cubicBezTo>
                    <a:pt x="10297683" y="1320334"/>
                    <a:pt x="10312363" y="1246283"/>
                    <a:pt x="10316537" y="1206631"/>
                  </a:cubicBezTo>
                  <a:cubicBezTo>
                    <a:pt x="10320498" y="1169001"/>
                    <a:pt x="10323447" y="1131263"/>
                    <a:pt x="10325964" y="1093509"/>
                  </a:cubicBezTo>
                  <a:cubicBezTo>
                    <a:pt x="10335739" y="946885"/>
                    <a:pt x="10335390" y="977220"/>
                    <a:pt x="10335390" y="90497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4A2166-4318-B846-B51D-EF0B9B89B947}"/>
                </a:ext>
              </a:extLst>
            </p:cNvPr>
            <p:cNvSpPr txBox="1"/>
            <p:nvPr/>
          </p:nvSpPr>
          <p:spPr>
            <a:xfrm>
              <a:off x="6541477" y="6221769"/>
              <a:ext cx="155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BLAST specific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06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9245-D9D2-2845-9D02-5F1C542F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part of config file</a:t>
            </a:r>
          </a:p>
        </p:txBody>
      </p:sp>
      <p:pic>
        <p:nvPicPr>
          <p:cNvPr id="10" name="Content Placeholder 9" descr="BLAST portion of configuraiton file">
            <a:extLst>
              <a:ext uri="{FF2B5EF4-FFF2-40B4-BE49-F238E27FC236}">
                <a16:creationId xmlns:a16="http://schemas.microsoft.com/office/drawing/2014/main" id="{B9DCD070-73B4-6E46-AA0E-F3F433426C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4138822"/>
            <a:ext cx="10515600" cy="1608525"/>
          </a:xfrm>
          <a:ln>
            <a:solidFill>
              <a:schemeClr val="accent1"/>
            </a:solidFill>
          </a:ln>
        </p:spPr>
      </p:pic>
      <p:pic>
        <p:nvPicPr>
          <p:cNvPr id="23" name="Picture 22" descr="Example BLAST command-line">
            <a:extLst>
              <a:ext uri="{FF2B5EF4-FFF2-40B4-BE49-F238E27FC236}">
                <a16:creationId xmlns:a16="http://schemas.microsoft.com/office/drawing/2014/main" id="{3F82FF4B-0F99-374E-B0B7-6E057198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6614"/>
            <a:ext cx="10147300" cy="952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5" name="Straight Connector 24" descr="Crosses out numbr of threads and outpuf file name in BLAST command line since they are not relevant to this part of the configuration file.">
            <a:extLst>
              <a:ext uri="{FF2B5EF4-FFF2-40B4-BE49-F238E27FC236}">
                <a16:creationId xmlns:a16="http://schemas.microsoft.com/office/drawing/2014/main" id="{13E00AE1-1FBD-144B-B4A3-20D90EF6142B}"/>
              </a:ext>
            </a:extLst>
          </p:cNvPr>
          <p:cNvCxnSpPr/>
          <p:nvPr/>
        </p:nvCxnSpPr>
        <p:spPr>
          <a:xfrm>
            <a:off x="1195754" y="3084844"/>
            <a:ext cx="44715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 descr="Show mappng of program name in command-line to program name in configuration file.">
            <a:extLst>
              <a:ext uri="{FF2B5EF4-FFF2-40B4-BE49-F238E27FC236}">
                <a16:creationId xmlns:a16="http://schemas.microsoft.com/office/drawing/2014/main" id="{0210ECC7-EA9F-CC4E-A3D1-29E00BB5E87E}"/>
              </a:ext>
            </a:extLst>
          </p:cNvPr>
          <p:cNvCxnSpPr/>
          <p:nvPr/>
        </p:nvCxnSpPr>
        <p:spPr>
          <a:xfrm>
            <a:off x="1065125" y="2652765"/>
            <a:ext cx="1125416" cy="18689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 descr="Shows mapping of databases name in BLAST command-line to configuration file.">
            <a:extLst>
              <a:ext uri="{FF2B5EF4-FFF2-40B4-BE49-F238E27FC236}">
                <a16:creationId xmlns:a16="http://schemas.microsoft.com/office/drawing/2014/main" id="{CE17DB1B-A811-0E42-BE99-3ABC0BF958F5}"/>
              </a:ext>
            </a:extLst>
          </p:cNvPr>
          <p:cNvCxnSpPr>
            <a:cxnSpLocks/>
          </p:cNvCxnSpPr>
          <p:nvPr/>
        </p:nvCxnSpPr>
        <p:spPr>
          <a:xfrm flipH="1">
            <a:off x="2823587" y="2708426"/>
            <a:ext cx="2280975" cy="2148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Shows mapping of query file in BLAST command-line to configuration file.">
            <a:extLst>
              <a:ext uri="{FF2B5EF4-FFF2-40B4-BE49-F238E27FC236}">
                <a16:creationId xmlns:a16="http://schemas.microsoft.com/office/drawing/2014/main" id="{4C08ED51-ED03-D043-89E9-172E670198E8}"/>
              </a:ext>
            </a:extLst>
          </p:cNvPr>
          <p:cNvCxnSpPr>
            <a:cxnSpLocks/>
          </p:cNvCxnSpPr>
          <p:nvPr/>
        </p:nvCxnSpPr>
        <p:spPr>
          <a:xfrm flipH="1">
            <a:off x="7837714" y="2708426"/>
            <a:ext cx="488671" cy="22123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 descr="formatng optiosn for BLAST">
            <a:extLst>
              <a:ext uri="{FF2B5EF4-FFF2-40B4-BE49-F238E27FC236}">
                <a16:creationId xmlns:a16="http://schemas.microsoft.com/office/drawing/2014/main" id="{C0EAC664-DCBA-1B46-87BB-5FB5E619CDC8}"/>
              </a:ext>
            </a:extLst>
          </p:cNvPr>
          <p:cNvGrpSpPr/>
          <p:nvPr/>
        </p:nvGrpSpPr>
        <p:grpSpPr>
          <a:xfrm>
            <a:off x="4029136" y="5225886"/>
            <a:ext cx="5063612" cy="1055821"/>
            <a:chOff x="1956620" y="5456900"/>
            <a:chExt cx="5063612" cy="105582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387B578-BE04-EA46-AEB4-54DD30688B7A}"/>
                </a:ext>
              </a:extLst>
            </p:cNvPr>
            <p:cNvSpPr/>
            <p:nvPr/>
          </p:nvSpPr>
          <p:spPr>
            <a:xfrm>
              <a:off x="1956620" y="5456900"/>
              <a:ext cx="5063612" cy="686489"/>
            </a:xfrm>
            <a:custGeom>
              <a:avLst/>
              <a:gdLst>
                <a:gd name="connsiteX0" fmla="*/ 3893574 w 3952568"/>
                <a:gd name="connsiteY0" fmla="*/ 39708 h 590315"/>
                <a:gd name="connsiteX1" fmla="*/ 3893574 w 3952568"/>
                <a:gd name="connsiteY1" fmla="*/ 39708 h 590315"/>
                <a:gd name="connsiteX2" fmla="*/ 3205316 w 3952568"/>
                <a:gd name="connsiteY2" fmla="*/ 29876 h 590315"/>
                <a:gd name="connsiteX3" fmla="*/ 3156155 w 3952568"/>
                <a:gd name="connsiteY3" fmla="*/ 20044 h 590315"/>
                <a:gd name="connsiteX4" fmla="*/ 2949677 w 3952568"/>
                <a:gd name="connsiteY4" fmla="*/ 10211 h 590315"/>
                <a:gd name="connsiteX5" fmla="*/ 2871019 w 3952568"/>
                <a:gd name="connsiteY5" fmla="*/ 10211 h 590315"/>
                <a:gd name="connsiteX6" fmla="*/ 2723536 w 3952568"/>
                <a:gd name="connsiteY6" fmla="*/ 20044 h 590315"/>
                <a:gd name="connsiteX7" fmla="*/ 2674374 w 3952568"/>
                <a:gd name="connsiteY7" fmla="*/ 29876 h 590315"/>
                <a:gd name="connsiteX8" fmla="*/ 2635045 w 3952568"/>
                <a:gd name="connsiteY8" fmla="*/ 39708 h 590315"/>
                <a:gd name="connsiteX9" fmla="*/ 2526890 w 3952568"/>
                <a:gd name="connsiteY9" fmla="*/ 49540 h 590315"/>
                <a:gd name="connsiteX10" fmla="*/ 2467897 w 3952568"/>
                <a:gd name="connsiteY10" fmla="*/ 69205 h 590315"/>
                <a:gd name="connsiteX11" fmla="*/ 2359742 w 3952568"/>
                <a:gd name="connsiteY11" fmla="*/ 98702 h 590315"/>
                <a:gd name="connsiteX12" fmla="*/ 2330245 w 3952568"/>
                <a:gd name="connsiteY12" fmla="*/ 118366 h 590315"/>
                <a:gd name="connsiteX13" fmla="*/ 2261419 w 3952568"/>
                <a:gd name="connsiteY13" fmla="*/ 157695 h 590315"/>
                <a:gd name="connsiteX14" fmla="*/ 1514168 w 3952568"/>
                <a:gd name="connsiteY14" fmla="*/ 138031 h 590315"/>
                <a:gd name="connsiteX15" fmla="*/ 1386348 w 3952568"/>
                <a:gd name="connsiteY15" fmla="*/ 128199 h 590315"/>
                <a:gd name="connsiteX16" fmla="*/ 1081548 w 3952568"/>
                <a:gd name="connsiteY16" fmla="*/ 98702 h 590315"/>
                <a:gd name="connsiteX17" fmla="*/ 560439 w 3952568"/>
                <a:gd name="connsiteY17" fmla="*/ 79037 h 590315"/>
                <a:gd name="connsiteX18" fmla="*/ 294968 w 3952568"/>
                <a:gd name="connsiteY18" fmla="*/ 88870 h 590315"/>
                <a:gd name="connsiteX19" fmla="*/ 255639 w 3952568"/>
                <a:gd name="connsiteY19" fmla="*/ 98702 h 590315"/>
                <a:gd name="connsiteX20" fmla="*/ 167148 w 3952568"/>
                <a:gd name="connsiteY20" fmla="*/ 108534 h 590315"/>
                <a:gd name="connsiteX21" fmla="*/ 98323 w 3952568"/>
                <a:gd name="connsiteY21" fmla="*/ 118366 h 590315"/>
                <a:gd name="connsiteX22" fmla="*/ 9832 w 3952568"/>
                <a:gd name="connsiteY22" fmla="*/ 167528 h 590315"/>
                <a:gd name="connsiteX23" fmla="*/ 0 w 3952568"/>
                <a:gd name="connsiteY23" fmla="*/ 197024 h 590315"/>
                <a:gd name="connsiteX24" fmla="*/ 19665 w 3952568"/>
                <a:gd name="connsiteY24" fmla="*/ 265850 h 590315"/>
                <a:gd name="connsiteX25" fmla="*/ 29497 w 3952568"/>
                <a:gd name="connsiteY25" fmla="*/ 305179 h 590315"/>
                <a:gd name="connsiteX26" fmla="*/ 78658 w 3952568"/>
                <a:gd name="connsiteY26" fmla="*/ 374005 h 590315"/>
                <a:gd name="connsiteX27" fmla="*/ 137652 w 3952568"/>
                <a:gd name="connsiteY27" fmla="*/ 393670 h 590315"/>
                <a:gd name="connsiteX28" fmla="*/ 206477 w 3952568"/>
                <a:gd name="connsiteY28" fmla="*/ 413334 h 590315"/>
                <a:gd name="connsiteX29" fmla="*/ 373626 w 3952568"/>
                <a:gd name="connsiteY29" fmla="*/ 432999 h 590315"/>
                <a:gd name="connsiteX30" fmla="*/ 452284 w 3952568"/>
                <a:gd name="connsiteY30" fmla="*/ 442831 h 590315"/>
                <a:gd name="connsiteX31" fmla="*/ 570271 w 3952568"/>
                <a:gd name="connsiteY31" fmla="*/ 462495 h 590315"/>
                <a:gd name="connsiteX32" fmla="*/ 658761 w 3952568"/>
                <a:gd name="connsiteY32" fmla="*/ 482160 h 590315"/>
                <a:gd name="connsiteX33" fmla="*/ 737419 w 3952568"/>
                <a:gd name="connsiteY33" fmla="*/ 491992 h 590315"/>
                <a:gd name="connsiteX34" fmla="*/ 776748 w 3952568"/>
                <a:gd name="connsiteY34" fmla="*/ 501824 h 590315"/>
                <a:gd name="connsiteX35" fmla="*/ 855407 w 3952568"/>
                <a:gd name="connsiteY35" fmla="*/ 511657 h 590315"/>
                <a:gd name="connsiteX36" fmla="*/ 894736 w 3952568"/>
                <a:gd name="connsiteY36" fmla="*/ 521489 h 590315"/>
                <a:gd name="connsiteX37" fmla="*/ 943897 w 3952568"/>
                <a:gd name="connsiteY37" fmla="*/ 531321 h 590315"/>
                <a:gd name="connsiteX38" fmla="*/ 1140542 w 3952568"/>
                <a:gd name="connsiteY38" fmla="*/ 521489 h 590315"/>
                <a:gd name="connsiteX39" fmla="*/ 1347019 w 3952568"/>
                <a:gd name="connsiteY39" fmla="*/ 521489 h 590315"/>
                <a:gd name="connsiteX40" fmla="*/ 1632155 w 3952568"/>
                <a:gd name="connsiteY40" fmla="*/ 531321 h 590315"/>
                <a:gd name="connsiteX41" fmla="*/ 1927123 w 3952568"/>
                <a:gd name="connsiteY41" fmla="*/ 550986 h 590315"/>
                <a:gd name="connsiteX42" fmla="*/ 2428568 w 3952568"/>
                <a:gd name="connsiteY42" fmla="*/ 560818 h 590315"/>
                <a:gd name="connsiteX43" fmla="*/ 2969342 w 3952568"/>
                <a:gd name="connsiteY43" fmla="*/ 580482 h 590315"/>
                <a:gd name="connsiteX44" fmla="*/ 3116826 w 3952568"/>
                <a:gd name="connsiteY44" fmla="*/ 590315 h 590315"/>
                <a:gd name="connsiteX45" fmla="*/ 3303639 w 3952568"/>
                <a:gd name="connsiteY45" fmla="*/ 590315 h 590315"/>
                <a:gd name="connsiteX46" fmla="*/ 3647768 w 3952568"/>
                <a:gd name="connsiteY46" fmla="*/ 580482 h 590315"/>
                <a:gd name="connsiteX47" fmla="*/ 3736258 w 3952568"/>
                <a:gd name="connsiteY47" fmla="*/ 570650 h 590315"/>
                <a:gd name="connsiteX48" fmla="*/ 3854245 w 3952568"/>
                <a:gd name="connsiteY48" fmla="*/ 550986 h 590315"/>
                <a:gd name="connsiteX49" fmla="*/ 3883742 w 3952568"/>
                <a:gd name="connsiteY49" fmla="*/ 541153 h 590315"/>
                <a:gd name="connsiteX50" fmla="*/ 3932903 w 3952568"/>
                <a:gd name="connsiteY50" fmla="*/ 491992 h 590315"/>
                <a:gd name="connsiteX51" fmla="*/ 3952568 w 3952568"/>
                <a:gd name="connsiteY51" fmla="*/ 432999 h 590315"/>
                <a:gd name="connsiteX52" fmla="*/ 3932903 w 3952568"/>
                <a:gd name="connsiteY52" fmla="*/ 118366 h 590315"/>
                <a:gd name="connsiteX53" fmla="*/ 3923071 w 3952568"/>
                <a:gd name="connsiteY53" fmla="*/ 59373 h 590315"/>
                <a:gd name="connsiteX54" fmla="*/ 3893574 w 3952568"/>
                <a:gd name="connsiteY54" fmla="*/ 39708 h 59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952568" h="590315">
                  <a:moveTo>
                    <a:pt x="3893574" y="39708"/>
                  </a:moveTo>
                  <a:lnTo>
                    <a:pt x="3893574" y="39708"/>
                  </a:lnTo>
                  <a:lnTo>
                    <a:pt x="3205316" y="29876"/>
                  </a:lnTo>
                  <a:cubicBezTo>
                    <a:pt x="3188610" y="29431"/>
                    <a:pt x="3172817" y="21326"/>
                    <a:pt x="3156155" y="20044"/>
                  </a:cubicBezTo>
                  <a:cubicBezTo>
                    <a:pt x="3087454" y="14759"/>
                    <a:pt x="3018503" y="13489"/>
                    <a:pt x="2949677" y="10211"/>
                  </a:cubicBezTo>
                  <a:cubicBezTo>
                    <a:pt x="2875876" y="-8239"/>
                    <a:pt x="2944820" y="2442"/>
                    <a:pt x="2871019" y="10211"/>
                  </a:cubicBezTo>
                  <a:cubicBezTo>
                    <a:pt x="2822020" y="15369"/>
                    <a:pt x="2772697" y="16766"/>
                    <a:pt x="2723536" y="20044"/>
                  </a:cubicBezTo>
                  <a:cubicBezTo>
                    <a:pt x="2707149" y="23321"/>
                    <a:pt x="2690688" y="26251"/>
                    <a:pt x="2674374" y="29876"/>
                  </a:cubicBezTo>
                  <a:cubicBezTo>
                    <a:pt x="2661183" y="32807"/>
                    <a:pt x="2648440" y="37922"/>
                    <a:pt x="2635045" y="39708"/>
                  </a:cubicBezTo>
                  <a:cubicBezTo>
                    <a:pt x="2599162" y="44492"/>
                    <a:pt x="2562942" y="46263"/>
                    <a:pt x="2526890" y="49540"/>
                  </a:cubicBezTo>
                  <a:cubicBezTo>
                    <a:pt x="2507226" y="56095"/>
                    <a:pt x="2488223" y="65140"/>
                    <a:pt x="2467897" y="69205"/>
                  </a:cubicBezTo>
                  <a:cubicBezTo>
                    <a:pt x="2441511" y="74482"/>
                    <a:pt x="2381130" y="84444"/>
                    <a:pt x="2359742" y="98702"/>
                  </a:cubicBezTo>
                  <a:lnTo>
                    <a:pt x="2330245" y="118366"/>
                  </a:lnTo>
                  <a:cubicBezTo>
                    <a:pt x="2307038" y="153177"/>
                    <a:pt x="2314069" y="157695"/>
                    <a:pt x="2261419" y="157695"/>
                  </a:cubicBezTo>
                  <a:cubicBezTo>
                    <a:pt x="2114823" y="157695"/>
                    <a:pt x="1688600" y="143482"/>
                    <a:pt x="1514168" y="138031"/>
                  </a:cubicBezTo>
                  <a:cubicBezTo>
                    <a:pt x="1471561" y="134754"/>
                    <a:pt x="1428846" y="132673"/>
                    <a:pt x="1386348" y="128199"/>
                  </a:cubicBezTo>
                  <a:cubicBezTo>
                    <a:pt x="1174236" y="105871"/>
                    <a:pt x="1644257" y="115753"/>
                    <a:pt x="1081548" y="98702"/>
                  </a:cubicBezTo>
                  <a:cubicBezTo>
                    <a:pt x="691484" y="86882"/>
                    <a:pt x="865153" y="94274"/>
                    <a:pt x="560439" y="79037"/>
                  </a:cubicBezTo>
                  <a:cubicBezTo>
                    <a:pt x="471949" y="82315"/>
                    <a:pt x="383335" y="83169"/>
                    <a:pt x="294968" y="88870"/>
                  </a:cubicBezTo>
                  <a:cubicBezTo>
                    <a:pt x="281483" y="89740"/>
                    <a:pt x="268995" y="96647"/>
                    <a:pt x="255639" y="98702"/>
                  </a:cubicBezTo>
                  <a:cubicBezTo>
                    <a:pt x="226306" y="103215"/>
                    <a:pt x="196597" y="104853"/>
                    <a:pt x="167148" y="108534"/>
                  </a:cubicBezTo>
                  <a:cubicBezTo>
                    <a:pt x="144152" y="111408"/>
                    <a:pt x="121265" y="115089"/>
                    <a:pt x="98323" y="118366"/>
                  </a:cubicBezTo>
                  <a:cubicBezTo>
                    <a:pt x="26138" y="142428"/>
                    <a:pt x="53986" y="123374"/>
                    <a:pt x="9832" y="167528"/>
                  </a:cubicBezTo>
                  <a:cubicBezTo>
                    <a:pt x="6555" y="177360"/>
                    <a:pt x="0" y="186660"/>
                    <a:pt x="0" y="197024"/>
                  </a:cubicBezTo>
                  <a:cubicBezTo>
                    <a:pt x="0" y="212398"/>
                    <a:pt x="15027" y="249619"/>
                    <a:pt x="19665" y="265850"/>
                  </a:cubicBezTo>
                  <a:cubicBezTo>
                    <a:pt x="23377" y="278843"/>
                    <a:pt x="24752" y="292526"/>
                    <a:pt x="29497" y="305179"/>
                  </a:cubicBezTo>
                  <a:cubicBezTo>
                    <a:pt x="38361" y="328816"/>
                    <a:pt x="54942" y="360830"/>
                    <a:pt x="78658" y="374005"/>
                  </a:cubicBezTo>
                  <a:cubicBezTo>
                    <a:pt x="96778" y="384072"/>
                    <a:pt x="117987" y="387115"/>
                    <a:pt x="137652" y="393670"/>
                  </a:cubicBezTo>
                  <a:cubicBezTo>
                    <a:pt x="165765" y="403041"/>
                    <a:pt x="175612" y="407161"/>
                    <a:pt x="206477" y="413334"/>
                  </a:cubicBezTo>
                  <a:cubicBezTo>
                    <a:pt x="278534" y="427745"/>
                    <a:pt x="286736" y="423852"/>
                    <a:pt x="373626" y="432999"/>
                  </a:cubicBezTo>
                  <a:cubicBezTo>
                    <a:pt x="399904" y="435765"/>
                    <a:pt x="426153" y="438911"/>
                    <a:pt x="452284" y="442831"/>
                  </a:cubicBezTo>
                  <a:cubicBezTo>
                    <a:pt x="491714" y="448745"/>
                    <a:pt x="531590" y="452824"/>
                    <a:pt x="570271" y="462495"/>
                  </a:cubicBezTo>
                  <a:cubicBezTo>
                    <a:pt x="601594" y="470326"/>
                    <a:pt x="626300" y="477166"/>
                    <a:pt x="658761" y="482160"/>
                  </a:cubicBezTo>
                  <a:cubicBezTo>
                    <a:pt x="684877" y="486178"/>
                    <a:pt x="711355" y="487648"/>
                    <a:pt x="737419" y="491992"/>
                  </a:cubicBezTo>
                  <a:cubicBezTo>
                    <a:pt x="750748" y="494213"/>
                    <a:pt x="763419" y="499602"/>
                    <a:pt x="776748" y="501824"/>
                  </a:cubicBezTo>
                  <a:cubicBezTo>
                    <a:pt x="802812" y="506168"/>
                    <a:pt x="829343" y="507313"/>
                    <a:pt x="855407" y="511657"/>
                  </a:cubicBezTo>
                  <a:cubicBezTo>
                    <a:pt x="868736" y="513879"/>
                    <a:pt x="881545" y="518558"/>
                    <a:pt x="894736" y="521489"/>
                  </a:cubicBezTo>
                  <a:cubicBezTo>
                    <a:pt x="911050" y="525114"/>
                    <a:pt x="927510" y="528044"/>
                    <a:pt x="943897" y="531321"/>
                  </a:cubicBezTo>
                  <a:cubicBezTo>
                    <a:pt x="1009445" y="528044"/>
                    <a:pt x="1074912" y="521489"/>
                    <a:pt x="1140542" y="521489"/>
                  </a:cubicBezTo>
                  <a:cubicBezTo>
                    <a:pt x="1389577" y="521489"/>
                    <a:pt x="1167296" y="543954"/>
                    <a:pt x="1347019" y="521489"/>
                  </a:cubicBezTo>
                  <a:lnTo>
                    <a:pt x="1632155" y="531321"/>
                  </a:lnTo>
                  <a:cubicBezTo>
                    <a:pt x="2031869" y="551819"/>
                    <a:pt x="1227157" y="531268"/>
                    <a:pt x="1927123" y="550986"/>
                  </a:cubicBezTo>
                  <a:lnTo>
                    <a:pt x="2428568" y="560818"/>
                  </a:lnTo>
                  <a:cubicBezTo>
                    <a:pt x="2703433" y="585805"/>
                    <a:pt x="2408653" y="561475"/>
                    <a:pt x="2969342" y="580482"/>
                  </a:cubicBezTo>
                  <a:cubicBezTo>
                    <a:pt x="3018584" y="582151"/>
                    <a:pt x="3067665" y="587037"/>
                    <a:pt x="3116826" y="590315"/>
                  </a:cubicBezTo>
                  <a:cubicBezTo>
                    <a:pt x="3394165" y="562579"/>
                    <a:pt x="3047717" y="590315"/>
                    <a:pt x="3303639" y="590315"/>
                  </a:cubicBezTo>
                  <a:cubicBezTo>
                    <a:pt x="3418395" y="590315"/>
                    <a:pt x="3533058" y="583760"/>
                    <a:pt x="3647768" y="580482"/>
                  </a:cubicBezTo>
                  <a:cubicBezTo>
                    <a:pt x="3677265" y="577205"/>
                    <a:pt x="3706878" y="574847"/>
                    <a:pt x="3736258" y="570650"/>
                  </a:cubicBezTo>
                  <a:cubicBezTo>
                    <a:pt x="3775729" y="565011"/>
                    <a:pt x="3854245" y="550986"/>
                    <a:pt x="3854245" y="550986"/>
                  </a:cubicBezTo>
                  <a:cubicBezTo>
                    <a:pt x="3864077" y="547708"/>
                    <a:pt x="3874472" y="545788"/>
                    <a:pt x="3883742" y="541153"/>
                  </a:cubicBezTo>
                  <a:cubicBezTo>
                    <a:pt x="3908090" y="528979"/>
                    <a:pt x="3921665" y="517277"/>
                    <a:pt x="3932903" y="491992"/>
                  </a:cubicBezTo>
                  <a:cubicBezTo>
                    <a:pt x="3941321" y="473050"/>
                    <a:pt x="3952568" y="432999"/>
                    <a:pt x="3952568" y="432999"/>
                  </a:cubicBezTo>
                  <a:cubicBezTo>
                    <a:pt x="3947131" y="318809"/>
                    <a:pt x="3945761" y="227659"/>
                    <a:pt x="3932903" y="118366"/>
                  </a:cubicBezTo>
                  <a:cubicBezTo>
                    <a:pt x="3930574" y="98567"/>
                    <a:pt x="3927396" y="78834"/>
                    <a:pt x="3923071" y="59373"/>
                  </a:cubicBezTo>
                  <a:cubicBezTo>
                    <a:pt x="3911166" y="5800"/>
                    <a:pt x="3913239" y="51534"/>
                    <a:pt x="3893574" y="39708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 descr="Output format">
              <a:extLst>
                <a:ext uri="{FF2B5EF4-FFF2-40B4-BE49-F238E27FC236}">
                  <a16:creationId xmlns:a16="http://schemas.microsoft.com/office/drawing/2014/main" id="{6B041228-1E3B-8443-88D7-6DEBFA6BFA99}"/>
                </a:ext>
              </a:extLst>
            </p:cNvPr>
            <p:cNvSpPr txBox="1"/>
            <p:nvPr/>
          </p:nvSpPr>
          <p:spPr>
            <a:xfrm>
              <a:off x="3417982" y="6143389"/>
              <a:ext cx="196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Output format</a:t>
              </a:r>
            </a:p>
          </p:txBody>
        </p:sp>
      </p:grpSp>
      <p:grpSp>
        <p:nvGrpSpPr>
          <p:cNvPr id="18" name="Group 17" descr="Expect vaelue setting">
            <a:extLst>
              <a:ext uri="{FF2B5EF4-FFF2-40B4-BE49-F238E27FC236}">
                <a16:creationId xmlns:a16="http://schemas.microsoft.com/office/drawing/2014/main" id="{B58FBA7C-334E-304D-B9A5-68D6D294A3A7}"/>
              </a:ext>
            </a:extLst>
          </p:cNvPr>
          <p:cNvGrpSpPr/>
          <p:nvPr/>
        </p:nvGrpSpPr>
        <p:grpSpPr>
          <a:xfrm>
            <a:off x="9004258" y="5334044"/>
            <a:ext cx="1939045" cy="1132329"/>
            <a:chOff x="6978813" y="5565058"/>
            <a:chExt cx="1939045" cy="113232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AFA7684-02F3-6949-81DE-3D9D35C136C3}"/>
                </a:ext>
              </a:extLst>
            </p:cNvPr>
            <p:cNvSpPr/>
            <p:nvPr/>
          </p:nvSpPr>
          <p:spPr>
            <a:xfrm>
              <a:off x="6978813" y="5565058"/>
              <a:ext cx="1939045" cy="589936"/>
            </a:xfrm>
            <a:custGeom>
              <a:avLst/>
              <a:gdLst>
                <a:gd name="connsiteX0" fmla="*/ 1811226 w 1939045"/>
                <a:gd name="connsiteY0" fmla="*/ 108155 h 589936"/>
                <a:gd name="connsiteX1" fmla="*/ 1811226 w 1939045"/>
                <a:gd name="connsiteY1" fmla="*/ 108155 h 589936"/>
                <a:gd name="connsiteX2" fmla="*/ 1712903 w 1939045"/>
                <a:gd name="connsiteY2" fmla="*/ 98323 h 589936"/>
                <a:gd name="connsiteX3" fmla="*/ 1673574 w 1939045"/>
                <a:gd name="connsiteY3" fmla="*/ 88490 h 589936"/>
                <a:gd name="connsiteX4" fmla="*/ 1575252 w 1939045"/>
                <a:gd name="connsiteY4" fmla="*/ 68826 h 589936"/>
                <a:gd name="connsiteX5" fmla="*/ 1467097 w 1939045"/>
                <a:gd name="connsiteY5" fmla="*/ 78658 h 589936"/>
                <a:gd name="connsiteX6" fmla="*/ 1408103 w 1939045"/>
                <a:gd name="connsiteY6" fmla="*/ 78658 h 589936"/>
                <a:gd name="connsiteX7" fmla="*/ 1349110 w 1939045"/>
                <a:gd name="connsiteY7" fmla="*/ 78658 h 589936"/>
                <a:gd name="connsiteX8" fmla="*/ 1162297 w 1939045"/>
                <a:gd name="connsiteY8" fmla="*/ 88490 h 589936"/>
                <a:gd name="connsiteX9" fmla="*/ 1113135 w 1939045"/>
                <a:gd name="connsiteY9" fmla="*/ 78658 h 589936"/>
                <a:gd name="connsiteX10" fmla="*/ 1063974 w 1939045"/>
                <a:gd name="connsiteY10" fmla="*/ 58994 h 589936"/>
                <a:gd name="connsiteX11" fmla="*/ 1004981 w 1939045"/>
                <a:gd name="connsiteY11" fmla="*/ 68826 h 589936"/>
                <a:gd name="connsiteX12" fmla="*/ 965652 w 1939045"/>
                <a:gd name="connsiteY12" fmla="*/ 58994 h 589936"/>
                <a:gd name="connsiteX13" fmla="*/ 936155 w 1939045"/>
                <a:gd name="connsiteY13" fmla="*/ 68826 h 589936"/>
                <a:gd name="connsiteX14" fmla="*/ 877161 w 1939045"/>
                <a:gd name="connsiteY14" fmla="*/ 49161 h 589936"/>
                <a:gd name="connsiteX15" fmla="*/ 749342 w 1939045"/>
                <a:gd name="connsiteY15" fmla="*/ 39329 h 589936"/>
                <a:gd name="connsiteX16" fmla="*/ 503535 w 1939045"/>
                <a:gd name="connsiteY16" fmla="*/ 19665 h 589936"/>
                <a:gd name="connsiteX17" fmla="*/ 326555 w 1939045"/>
                <a:gd name="connsiteY17" fmla="*/ 9832 h 589936"/>
                <a:gd name="connsiteX18" fmla="*/ 267561 w 1939045"/>
                <a:gd name="connsiteY18" fmla="*/ 0 h 589936"/>
                <a:gd name="connsiteX19" fmla="*/ 238064 w 1939045"/>
                <a:gd name="connsiteY19" fmla="*/ 9832 h 589936"/>
                <a:gd name="connsiteX20" fmla="*/ 169239 w 1939045"/>
                <a:gd name="connsiteY20" fmla="*/ 29497 h 589936"/>
                <a:gd name="connsiteX21" fmla="*/ 139742 w 1939045"/>
                <a:gd name="connsiteY21" fmla="*/ 39329 h 589936"/>
                <a:gd name="connsiteX22" fmla="*/ 100413 w 1939045"/>
                <a:gd name="connsiteY22" fmla="*/ 58994 h 589936"/>
                <a:gd name="connsiteX23" fmla="*/ 41419 w 1939045"/>
                <a:gd name="connsiteY23" fmla="*/ 78658 h 589936"/>
                <a:gd name="connsiteX24" fmla="*/ 11922 w 1939045"/>
                <a:gd name="connsiteY24" fmla="*/ 98323 h 589936"/>
                <a:gd name="connsiteX25" fmla="*/ 11922 w 1939045"/>
                <a:gd name="connsiteY25" fmla="*/ 196645 h 589936"/>
                <a:gd name="connsiteX26" fmla="*/ 31587 w 1939045"/>
                <a:gd name="connsiteY26" fmla="*/ 314632 h 589936"/>
                <a:gd name="connsiteX27" fmla="*/ 41419 w 1939045"/>
                <a:gd name="connsiteY27" fmla="*/ 353961 h 589936"/>
                <a:gd name="connsiteX28" fmla="*/ 90581 w 1939045"/>
                <a:gd name="connsiteY28" fmla="*/ 412955 h 589936"/>
                <a:gd name="connsiteX29" fmla="*/ 179071 w 1939045"/>
                <a:gd name="connsiteY29" fmla="*/ 452284 h 589936"/>
                <a:gd name="connsiteX30" fmla="*/ 208568 w 1939045"/>
                <a:gd name="connsiteY30" fmla="*/ 462116 h 589936"/>
                <a:gd name="connsiteX31" fmla="*/ 444542 w 1939045"/>
                <a:gd name="connsiteY31" fmla="*/ 501445 h 589936"/>
                <a:gd name="connsiteX32" fmla="*/ 503535 w 1939045"/>
                <a:gd name="connsiteY32" fmla="*/ 511277 h 589936"/>
                <a:gd name="connsiteX33" fmla="*/ 552697 w 1939045"/>
                <a:gd name="connsiteY33" fmla="*/ 521110 h 589936"/>
                <a:gd name="connsiteX34" fmla="*/ 719845 w 1939045"/>
                <a:gd name="connsiteY34" fmla="*/ 530942 h 589936"/>
                <a:gd name="connsiteX35" fmla="*/ 965652 w 1939045"/>
                <a:gd name="connsiteY35" fmla="*/ 550607 h 589936"/>
                <a:gd name="connsiteX36" fmla="*/ 1181961 w 1939045"/>
                <a:gd name="connsiteY36" fmla="*/ 560439 h 589936"/>
                <a:gd name="connsiteX37" fmla="*/ 1349110 w 1939045"/>
                <a:gd name="connsiteY37" fmla="*/ 570271 h 589936"/>
                <a:gd name="connsiteX38" fmla="*/ 1437600 w 1939045"/>
                <a:gd name="connsiteY38" fmla="*/ 580103 h 589936"/>
                <a:gd name="connsiteX39" fmla="*/ 1703071 w 1939045"/>
                <a:gd name="connsiteY39" fmla="*/ 589936 h 589936"/>
                <a:gd name="connsiteX40" fmla="*/ 1830890 w 1939045"/>
                <a:gd name="connsiteY40" fmla="*/ 580103 h 589936"/>
                <a:gd name="connsiteX41" fmla="*/ 1860387 w 1939045"/>
                <a:gd name="connsiteY41" fmla="*/ 570271 h 589936"/>
                <a:gd name="connsiteX42" fmla="*/ 1889884 w 1939045"/>
                <a:gd name="connsiteY42" fmla="*/ 540774 h 589936"/>
                <a:gd name="connsiteX43" fmla="*/ 1919381 w 1939045"/>
                <a:gd name="connsiteY43" fmla="*/ 501445 h 589936"/>
                <a:gd name="connsiteX44" fmla="*/ 1939045 w 1939045"/>
                <a:gd name="connsiteY44" fmla="*/ 422787 h 589936"/>
                <a:gd name="connsiteX45" fmla="*/ 1929213 w 1939045"/>
                <a:gd name="connsiteY45" fmla="*/ 294968 h 589936"/>
                <a:gd name="connsiteX46" fmla="*/ 1909548 w 1939045"/>
                <a:gd name="connsiteY46" fmla="*/ 206477 h 589936"/>
                <a:gd name="connsiteX47" fmla="*/ 1880052 w 1939045"/>
                <a:gd name="connsiteY47" fmla="*/ 176981 h 589936"/>
                <a:gd name="connsiteX48" fmla="*/ 1791561 w 1939045"/>
                <a:gd name="connsiteY48" fmla="*/ 137652 h 589936"/>
                <a:gd name="connsiteX49" fmla="*/ 1811226 w 1939045"/>
                <a:gd name="connsiteY49" fmla="*/ 108155 h 58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39045" h="589936">
                  <a:moveTo>
                    <a:pt x="1811226" y="108155"/>
                  </a:moveTo>
                  <a:lnTo>
                    <a:pt x="1811226" y="108155"/>
                  </a:lnTo>
                  <a:cubicBezTo>
                    <a:pt x="1778452" y="104878"/>
                    <a:pt x="1745510" y="102981"/>
                    <a:pt x="1712903" y="98323"/>
                  </a:cubicBezTo>
                  <a:cubicBezTo>
                    <a:pt x="1699526" y="96412"/>
                    <a:pt x="1686825" y="91140"/>
                    <a:pt x="1673574" y="88490"/>
                  </a:cubicBezTo>
                  <a:cubicBezTo>
                    <a:pt x="1553012" y="64377"/>
                    <a:pt x="1666620" y="91667"/>
                    <a:pt x="1575252" y="68826"/>
                  </a:cubicBezTo>
                  <a:cubicBezTo>
                    <a:pt x="1539200" y="72103"/>
                    <a:pt x="1503297" y="78658"/>
                    <a:pt x="1467097" y="78658"/>
                  </a:cubicBezTo>
                  <a:cubicBezTo>
                    <a:pt x="1388438" y="78658"/>
                    <a:pt x="1486762" y="52439"/>
                    <a:pt x="1408103" y="78658"/>
                  </a:cubicBezTo>
                  <a:cubicBezTo>
                    <a:pt x="1346299" y="58057"/>
                    <a:pt x="1410913" y="73040"/>
                    <a:pt x="1349110" y="78658"/>
                  </a:cubicBezTo>
                  <a:cubicBezTo>
                    <a:pt x="1287009" y="84303"/>
                    <a:pt x="1224568" y="85213"/>
                    <a:pt x="1162297" y="88490"/>
                  </a:cubicBezTo>
                  <a:cubicBezTo>
                    <a:pt x="1145910" y="85213"/>
                    <a:pt x="1129142" y="83460"/>
                    <a:pt x="1113135" y="78658"/>
                  </a:cubicBezTo>
                  <a:cubicBezTo>
                    <a:pt x="1096230" y="73587"/>
                    <a:pt x="1081551" y="60592"/>
                    <a:pt x="1063974" y="58994"/>
                  </a:cubicBezTo>
                  <a:cubicBezTo>
                    <a:pt x="1044120" y="57189"/>
                    <a:pt x="1024645" y="65549"/>
                    <a:pt x="1004981" y="68826"/>
                  </a:cubicBezTo>
                  <a:cubicBezTo>
                    <a:pt x="991871" y="65549"/>
                    <a:pt x="979165" y="58994"/>
                    <a:pt x="965652" y="58994"/>
                  </a:cubicBezTo>
                  <a:cubicBezTo>
                    <a:pt x="955288" y="58994"/>
                    <a:pt x="946456" y="69971"/>
                    <a:pt x="936155" y="68826"/>
                  </a:cubicBezTo>
                  <a:cubicBezTo>
                    <a:pt x="915553" y="66537"/>
                    <a:pt x="897828" y="50751"/>
                    <a:pt x="877161" y="49161"/>
                  </a:cubicBezTo>
                  <a:lnTo>
                    <a:pt x="749342" y="39329"/>
                  </a:lnTo>
                  <a:cubicBezTo>
                    <a:pt x="650848" y="6499"/>
                    <a:pt x="733837" y="31180"/>
                    <a:pt x="503535" y="19665"/>
                  </a:cubicBezTo>
                  <a:lnTo>
                    <a:pt x="326555" y="9832"/>
                  </a:lnTo>
                  <a:cubicBezTo>
                    <a:pt x="306890" y="6555"/>
                    <a:pt x="287497" y="0"/>
                    <a:pt x="267561" y="0"/>
                  </a:cubicBezTo>
                  <a:cubicBezTo>
                    <a:pt x="257197" y="0"/>
                    <a:pt x="247991" y="6854"/>
                    <a:pt x="238064" y="9832"/>
                  </a:cubicBezTo>
                  <a:cubicBezTo>
                    <a:pt x="215211" y="16688"/>
                    <a:pt x="192092" y="22641"/>
                    <a:pt x="169239" y="29497"/>
                  </a:cubicBezTo>
                  <a:cubicBezTo>
                    <a:pt x="159312" y="32475"/>
                    <a:pt x="149268" y="35246"/>
                    <a:pt x="139742" y="39329"/>
                  </a:cubicBezTo>
                  <a:cubicBezTo>
                    <a:pt x="126270" y="45103"/>
                    <a:pt x="114022" y="53551"/>
                    <a:pt x="100413" y="58994"/>
                  </a:cubicBezTo>
                  <a:cubicBezTo>
                    <a:pt x="81167" y="66692"/>
                    <a:pt x="41419" y="78658"/>
                    <a:pt x="41419" y="78658"/>
                  </a:cubicBezTo>
                  <a:cubicBezTo>
                    <a:pt x="31587" y="85213"/>
                    <a:pt x="17207" y="87754"/>
                    <a:pt x="11922" y="98323"/>
                  </a:cubicBezTo>
                  <a:cubicBezTo>
                    <a:pt x="-10640" y="143447"/>
                    <a:pt x="4378" y="156412"/>
                    <a:pt x="11922" y="196645"/>
                  </a:cubicBezTo>
                  <a:cubicBezTo>
                    <a:pt x="19270" y="235834"/>
                    <a:pt x="21917" y="275951"/>
                    <a:pt x="31587" y="314632"/>
                  </a:cubicBezTo>
                  <a:cubicBezTo>
                    <a:pt x="34864" y="327742"/>
                    <a:pt x="36096" y="341540"/>
                    <a:pt x="41419" y="353961"/>
                  </a:cubicBezTo>
                  <a:cubicBezTo>
                    <a:pt x="50012" y="374012"/>
                    <a:pt x="74832" y="399831"/>
                    <a:pt x="90581" y="412955"/>
                  </a:cubicBezTo>
                  <a:cubicBezTo>
                    <a:pt x="121742" y="438923"/>
                    <a:pt x="136200" y="437994"/>
                    <a:pt x="179071" y="452284"/>
                  </a:cubicBezTo>
                  <a:cubicBezTo>
                    <a:pt x="188903" y="455561"/>
                    <a:pt x="198405" y="460083"/>
                    <a:pt x="208568" y="462116"/>
                  </a:cubicBezTo>
                  <a:cubicBezTo>
                    <a:pt x="463035" y="513010"/>
                    <a:pt x="260121" y="476856"/>
                    <a:pt x="444542" y="501445"/>
                  </a:cubicBezTo>
                  <a:cubicBezTo>
                    <a:pt x="464303" y="504080"/>
                    <a:pt x="483921" y="507711"/>
                    <a:pt x="503535" y="511277"/>
                  </a:cubicBezTo>
                  <a:cubicBezTo>
                    <a:pt x="519977" y="514267"/>
                    <a:pt x="536054" y="519597"/>
                    <a:pt x="552697" y="521110"/>
                  </a:cubicBezTo>
                  <a:cubicBezTo>
                    <a:pt x="608280" y="526163"/>
                    <a:pt x="664129" y="527665"/>
                    <a:pt x="719845" y="530942"/>
                  </a:cubicBezTo>
                  <a:cubicBezTo>
                    <a:pt x="838187" y="550665"/>
                    <a:pt x="765689" y="540852"/>
                    <a:pt x="965652" y="550607"/>
                  </a:cubicBezTo>
                  <a:lnTo>
                    <a:pt x="1181961" y="560439"/>
                  </a:lnTo>
                  <a:lnTo>
                    <a:pt x="1349110" y="570271"/>
                  </a:lnTo>
                  <a:cubicBezTo>
                    <a:pt x="1378701" y="572547"/>
                    <a:pt x="1407968" y="578457"/>
                    <a:pt x="1437600" y="580103"/>
                  </a:cubicBezTo>
                  <a:cubicBezTo>
                    <a:pt x="1526015" y="585015"/>
                    <a:pt x="1614581" y="586658"/>
                    <a:pt x="1703071" y="589936"/>
                  </a:cubicBezTo>
                  <a:cubicBezTo>
                    <a:pt x="1745677" y="586658"/>
                    <a:pt x="1788488" y="585403"/>
                    <a:pt x="1830890" y="580103"/>
                  </a:cubicBezTo>
                  <a:cubicBezTo>
                    <a:pt x="1841174" y="578817"/>
                    <a:pt x="1851763" y="576020"/>
                    <a:pt x="1860387" y="570271"/>
                  </a:cubicBezTo>
                  <a:cubicBezTo>
                    <a:pt x="1871957" y="562558"/>
                    <a:pt x="1880835" y="551331"/>
                    <a:pt x="1889884" y="540774"/>
                  </a:cubicBezTo>
                  <a:cubicBezTo>
                    <a:pt x="1900549" y="528332"/>
                    <a:pt x="1909549" y="514555"/>
                    <a:pt x="1919381" y="501445"/>
                  </a:cubicBezTo>
                  <a:cubicBezTo>
                    <a:pt x="1927139" y="478169"/>
                    <a:pt x="1939045" y="446516"/>
                    <a:pt x="1939045" y="422787"/>
                  </a:cubicBezTo>
                  <a:cubicBezTo>
                    <a:pt x="1939045" y="380055"/>
                    <a:pt x="1933686" y="337465"/>
                    <a:pt x="1929213" y="294968"/>
                  </a:cubicBezTo>
                  <a:cubicBezTo>
                    <a:pt x="1928543" y="288606"/>
                    <a:pt x="1920037" y="222210"/>
                    <a:pt x="1909548" y="206477"/>
                  </a:cubicBezTo>
                  <a:cubicBezTo>
                    <a:pt x="1901835" y="194908"/>
                    <a:pt x="1890734" y="185882"/>
                    <a:pt x="1880052" y="176981"/>
                  </a:cubicBezTo>
                  <a:cubicBezTo>
                    <a:pt x="1836660" y="140821"/>
                    <a:pt x="1855886" y="169818"/>
                    <a:pt x="1791561" y="137652"/>
                  </a:cubicBezTo>
                  <a:lnTo>
                    <a:pt x="1811226" y="10815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 descr="Expect value">
              <a:extLst>
                <a:ext uri="{FF2B5EF4-FFF2-40B4-BE49-F238E27FC236}">
                  <a16:creationId xmlns:a16="http://schemas.microsoft.com/office/drawing/2014/main" id="{9392C99D-5695-CF4D-80D7-857FBB29B254}"/>
                </a:ext>
              </a:extLst>
            </p:cNvPr>
            <p:cNvSpPr txBox="1"/>
            <p:nvPr/>
          </p:nvSpPr>
          <p:spPr>
            <a:xfrm>
              <a:off x="7334865" y="6328055"/>
              <a:ext cx="1474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Expect value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697295C-4C8F-5747-AC15-B8E39C0FB6A0}"/>
              </a:ext>
            </a:extLst>
          </p:cNvPr>
          <p:cNvSpPr txBox="1"/>
          <p:nvPr/>
        </p:nvSpPr>
        <p:spPr>
          <a:xfrm>
            <a:off x="800593" y="1631814"/>
            <a:ext cx="567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BLASTP (protein-protein) command-line:</a:t>
            </a:r>
          </a:p>
        </p:txBody>
      </p:sp>
    </p:spTree>
    <p:extLst>
      <p:ext uri="{BB962C8B-B14F-4D97-AF65-F5344CB8AC3E}">
        <p14:creationId xmlns:p14="http://schemas.microsoft.com/office/powerpoint/2010/main" val="43598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9D45-CD80-3D4F-A6D2-29D54872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ym typeface="Lucida Grande" charset="0"/>
              </a:rPr>
              <a:t>Formatting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FD8FD-4B76-044B-A4C6-C63BF99BC4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8404225" y="6454775"/>
            <a:ext cx="2825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78787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  <a:cs typeface="+mn-cs"/>
                <a:sym typeface="Lucida Grande" panose="020B0600040502020204" pitchFamily="34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cs typeface="+mn-cs"/>
                <a:sym typeface="Gill Sans" panose="020B0502020104020203" pitchFamily="34" charset="-79"/>
              </a:defRPr>
            </a:lvl9pPr>
          </a:lstStyle>
          <a:p>
            <a:pPr eaLnBrk="1" hangingPunct="1"/>
            <a:fld id="{DF33A1F7-1FDF-7E4E-8E56-D81077547CDE}" type="slidenum">
              <a:rPr lang="en-US" altLang="en-US" smtClean="0"/>
              <a:pPr eaLnBrk="1" hangingPunct="1"/>
              <a:t>14</a:t>
            </a:fld>
            <a:endParaRPr lang="en-US" altLang="en-US" sz="1200">
              <a:solidFill>
                <a:srgbClr val="878787"/>
              </a:solidFill>
              <a:latin typeface="Lucida Grande" panose="020B0600040502020204" pitchFamily="34" charset="0"/>
              <a:ea typeface="ＭＳ Ｐゴシック" panose="020B0600070205080204" pitchFamily="34" charset="-128"/>
              <a:sym typeface="Lucida Grande" panose="020B06000405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4A79C-1BE0-2E40-A4A7-19ECE5EFECA1}"/>
              </a:ext>
            </a:extLst>
          </p:cNvPr>
          <p:cNvSpPr txBox="1"/>
          <p:nvPr/>
        </p:nvSpPr>
        <p:spPr>
          <a:xfrm>
            <a:off x="1002889" y="1737780"/>
            <a:ext cx="93136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l" eaLnBrk="1" hangingPunct="1"/>
            <a:r>
              <a:rPr lang="en-US" altLang="en-US" sz="1400" dirty="0">
                <a:latin typeface="Lucida Grande" panose="020B0600040502020204" pitchFamily="34" charset="0"/>
              </a:rPr>
              <a:t>The –</a:t>
            </a:r>
            <a:r>
              <a:rPr lang="en-US" altLang="en-US" sz="1400" dirty="0" err="1">
                <a:latin typeface="Lucida Grande" panose="020B0600040502020204" pitchFamily="34" charset="0"/>
              </a:rPr>
              <a:t>outfmt</a:t>
            </a:r>
            <a:r>
              <a:rPr lang="en-US" altLang="en-US" sz="1400" dirty="0">
                <a:latin typeface="Lucida Grande" panose="020B0600040502020204" pitchFamily="34" charset="0"/>
              </a:rPr>
              <a:t> flag can be used with the argument 6, 7 or 10 to produce tabular or comma delimited output.  Additionally, it is possible to specify which fields should be shown.  The examples below demonstrate some different reports that can be formatted.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4B74D-714D-1640-B89A-53510D7CFBEF}"/>
              </a:ext>
            </a:extLst>
          </p:cNvPr>
          <p:cNvSpPr txBox="1"/>
          <p:nvPr/>
        </p:nvSpPr>
        <p:spPr>
          <a:xfrm>
            <a:off x="1002889" y="4719563"/>
            <a:ext cx="9003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l" eaLnBrk="1" hangingPunct="1"/>
            <a:r>
              <a:rPr lang="en-US" altLang="en-US" sz="1200" dirty="0">
                <a:latin typeface="Lucida Grande" panose="020B0600040502020204" pitchFamily="34" charset="0"/>
              </a:rPr>
              <a:t>Output for –</a:t>
            </a:r>
            <a:r>
              <a:rPr lang="en-US" altLang="en-US" sz="1200" dirty="0" err="1">
                <a:latin typeface="Lucida Grande" panose="020B0600040502020204" pitchFamily="34" charset="0"/>
              </a:rPr>
              <a:t>outfmt</a:t>
            </a:r>
            <a:r>
              <a:rPr lang="en-US" altLang="en-US" sz="1200" dirty="0">
                <a:latin typeface="Lucida Grande" panose="020B0600040502020204" pitchFamily="34" charset="0"/>
              </a:rPr>
              <a:t> 7.  Only –</a:t>
            </a:r>
            <a:r>
              <a:rPr lang="en-US" altLang="en-US" sz="1200" dirty="0" err="1">
                <a:latin typeface="Lucida Grande" panose="020B0600040502020204" pitchFamily="34" charset="0"/>
              </a:rPr>
              <a:t>outfmt</a:t>
            </a:r>
            <a:r>
              <a:rPr lang="en-US" altLang="en-US" sz="1200" dirty="0">
                <a:latin typeface="Lucida Grande" panose="020B0600040502020204" pitchFamily="34" charset="0"/>
              </a:rPr>
              <a:t> 7 has the header information (lines starting with #).   -</a:t>
            </a:r>
            <a:r>
              <a:rPr lang="en-US" altLang="en-US" sz="1200" dirty="0" err="1">
                <a:latin typeface="Lucida Grande" panose="020B0600040502020204" pitchFamily="34" charset="0"/>
              </a:rPr>
              <a:t>outfmt</a:t>
            </a:r>
            <a:r>
              <a:rPr lang="en-US" altLang="en-US" sz="1200" dirty="0">
                <a:latin typeface="Lucida Grande" panose="020B0600040502020204" pitchFamily="34" charset="0"/>
              </a:rPr>
              <a:t> “7 std” produces the same report.  </a:t>
            </a:r>
          </a:p>
        </p:txBody>
      </p:sp>
      <p:pic>
        <p:nvPicPr>
          <p:cNvPr id="3" name="Picture 2" descr="BLAST+ tabular output">
            <a:extLst>
              <a:ext uri="{FF2B5EF4-FFF2-40B4-BE49-F238E27FC236}">
                <a16:creationId xmlns:a16="http://schemas.microsoft.com/office/drawing/2014/main" id="{2FAB82EC-9250-FF4E-BE90-5F290B02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56" y="2964235"/>
            <a:ext cx="10135425" cy="14300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554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E2E5-D492-E145-BE2B-8D93D20D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Fields to the Standard 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EE5EF-3235-0B45-8290-6D76E442C7E6}"/>
              </a:ext>
            </a:extLst>
          </p:cNvPr>
          <p:cNvSpPr txBox="1"/>
          <p:nvPr/>
        </p:nvSpPr>
        <p:spPr>
          <a:xfrm>
            <a:off x="928254" y="1995948"/>
            <a:ext cx="104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outfmt</a:t>
            </a:r>
            <a:r>
              <a:rPr lang="en-US" dirty="0"/>
              <a:t> “7 std” specifies the ”standard” fields in the report.  Other fields can be added after the standard ones</a:t>
            </a:r>
          </a:p>
        </p:txBody>
      </p:sp>
      <p:pic>
        <p:nvPicPr>
          <p:cNvPr id="5" name="Picture 4" descr="BLAST+ tabular output">
            <a:extLst>
              <a:ext uri="{FF2B5EF4-FFF2-40B4-BE49-F238E27FC236}">
                <a16:creationId xmlns:a16="http://schemas.microsoft.com/office/drawing/2014/main" id="{A2A74285-B228-D844-8005-904CB48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76" y="2715488"/>
            <a:ext cx="11270048" cy="1590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3A13B-B632-F94D-B2F8-A19631919B5E}"/>
              </a:ext>
            </a:extLst>
          </p:cNvPr>
          <p:cNvSpPr txBox="1"/>
          <p:nvPr/>
        </p:nvSpPr>
        <p:spPr>
          <a:xfrm>
            <a:off x="928254" y="4837471"/>
            <a:ext cx="1050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from –</a:t>
            </a:r>
            <a:r>
              <a:rPr lang="en-US" dirty="0" err="1"/>
              <a:t>outfmt</a:t>
            </a:r>
            <a:r>
              <a:rPr lang="en-US" dirty="0"/>
              <a:t> “7 std </a:t>
            </a:r>
            <a:r>
              <a:rPr lang="en-US" dirty="0" err="1"/>
              <a:t>sskingdom</a:t>
            </a:r>
            <a:r>
              <a:rPr lang="en-US" dirty="0"/>
              <a:t>”  The standard (“std”) fields are:</a:t>
            </a:r>
          </a:p>
          <a:p>
            <a:r>
              <a:rPr lang="en-US" dirty="0"/>
              <a:t>‘</a:t>
            </a:r>
            <a:r>
              <a:rPr lang="en-US" dirty="0" err="1"/>
              <a:t>qaccver</a:t>
            </a:r>
            <a:r>
              <a:rPr lang="en-US" dirty="0"/>
              <a:t> </a:t>
            </a:r>
            <a:r>
              <a:rPr lang="en-US" dirty="0" err="1"/>
              <a:t>saccver</a:t>
            </a:r>
            <a:r>
              <a:rPr lang="en-US" dirty="0"/>
              <a:t> </a:t>
            </a:r>
            <a:r>
              <a:rPr lang="en-US" dirty="0" err="1"/>
              <a:t>pident</a:t>
            </a:r>
            <a:r>
              <a:rPr lang="en-US" dirty="0"/>
              <a:t> length mismatch </a:t>
            </a:r>
            <a:r>
              <a:rPr lang="en-US" dirty="0" err="1"/>
              <a:t>gapopen</a:t>
            </a:r>
            <a:r>
              <a:rPr lang="en-US" dirty="0"/>
              <a:t> </a:t>
            </a:r>
            <a:r>
              <a:rPr lang="en-US" dirty="0" err="1"/>
              <a:t>qstart</a:t>
            </a:r>
            <a:r>
              <a:rPr lang="en-US" dirty="0"/>
              <a:t> </a:t>
            </a:r>
            <a:r>
              <a:rPr lang="en-US" dirty="0" err="1"/>
              <a:t>qend</a:t>
            </a:r>
            <a:r>
              <a:rPr lang="en-US" dirty="0"/>
              <a:t> </a:t>
            </a:r>
            <a:r>
              <a:rPr lang="en-US" dirty="0" err="1"/>
              <a:t>sstart</a:t>
            </a:r>
            <a:r>
              <a:rPr lang="en-US" dirty="0"/>
              <a:t> send </a:t>
            </a:r>
            <a:r>
              <a:rPr lang="en-US" dirty="0" err="1"/>
              <a:t>evalue</a:t>
            </a:r>
            <a:r>
              <a:rPr lang="en-US" dirty="0"/>
              <a:t> </a:t>
            </a:r>
            <a:r>
              <a:rPr lang="en-US" dirty="0" err="1"/>
              <a:t>bitscore</a:t>
            </a:r>
            <a:r>
              <a:rPr lang="en-US" dirty="0"/>
              <a:t>'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5395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63BC-66B6-3646-935D-86C581DC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Comma-delimited Custom Output</a:t>
            </a:r>
          </a:p>
        </p:txBody>
      </p:sp>
      <p:pic>
        <p:nvPicPr>
          <p:cNvPr id="5" name="Picture 4" descr="BLAST+ comma delimited output">
            <a:extLst>
              <a:ext uri="{FF2B5EF4-FFF2-40B4-BE49-F238E27FC236}">
                <a16:creationId xmlns:a16="http://schemas.microsoft.com/office/drawing/2014/main" id="{651D65B5-1B44-524A-A0F8-03BCAF56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5" y="1887102"/>
            <a:ext cx="8158316" cy="24383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F4F07-9F73-5D4B-B29D-C23BE38F4990}"/>
              </a:ext>
            </a:extLst>
          </p:cNvPr>
          <p:cNvSpPr txBox="1"/>
          <p:nvPr/>
        </p:nvSpPr>
        <p:spPr>
          <a:xfrm>
            <a:off x="838201" y="4591663"/>
            <a:ext cx="8846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from -</a:t>
            </a:r>
            <a:r>
              <a:rPr lang="en-US" dirty="0" err="1"/>
              <a:t>outfmt</a:t>
            </a:r>
            <a:r>
              <a:rPr lang="en-US" dirty="0"/>
              <a:t> "10 </a:t>
            </a:r>
            <a:r>
              <a:rPr lang="en-US" dirty="0" err="1"/>
              <a:t>sacc</a:t>
            </a:r>
            <a:r>
              <a:rPr lang="en-US" dirty="0"/>
              <a:t> </a:t>
            </a:r>
            <a:r>
              <a:rPr lang="en-US" dirty="0" err="1"/>
              <a:t>slen</a:t>
            </a:r>
            <a:r>
              <a:rPr lang="en-US" dirty="0"/>
              <a:t> </a:t>
            </a:r>
            <a:r>
              <a:rPr lang="en-US" dirty="0" err="1"/>
              <a:t>staxids</a:t>
            </a:r>
            <a:r>
              <a:rPr lang="en-US" dirty="0"/>
              <a:t> </a:t>
            </a:r>
            <a:r>
              <a:rPr lang="en-US" dirty="0" err="1"/>
              <a:t>sscinames</a:t>
            </a:r>
            <a:r>
              <a:rPr lang="en-US" dirty="0"/>
              <a:t>”.  Completely custom output can also be created with -</a:t>
            </a:r>
            <a:r>
              <a:rPr lang="en-US" dirty="0" err="1"/>
              <a:t>outfmt</a:t>
            </a:r>
            <a:r>
              <a:rPr lang="en-US" dirty="0"/>
              <a:t> 6 and 7</a:t>
            </a:r>
          </a:p>
          <a:p>
            <a:endParaRPr lang="en-US" dirty="0"/>
          </a:p>
          <a:p>
            <a:r>
              <a:rPr lang="en-US" dirty="0"/>
              <a:t>See also: </a:t>
            </a:r>
            <a:r>
              <a:rPr lang="en-US" dirty="0">
                <a:hlinkClick r:id="rId3"/>
              </a:rPr>
              <a:t>https://www.ncbi.nlm.nih.gov/books/NBK279682/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B6D1-FFFA-4C46-A7BC-F238647E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077A-70F3-4D49-95EA-ACEC9C803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1690688"/>
            <a:ext cx="11130116" cy="3756383"/>
          </a:xfrm>
        </p:spPr>
        <p:txBody>
          <a:bodyPr>
            <a:normAutofit/>
          </a:bodyPr>
          <a:lstStyle/>
          <a:p>
            <a:r>
              <a:rPr lang="en-US" dirty="0"/>
              <a:t>The number of alignments expected by chance with a given score</a:t>
            </a:r>
          </a:p>
          <a:p>
            <a:r>
              <a:rPr lang="en-US" dirty="0"/>
              <a:t>The larger the database, the more alignments are expected at a given score</a:t>
            </a:r>
          </a:p>
          <a:p>
            <a:r>
              <a:rPr lang="en-US" dirty="0"/>
              <a:t>“Errors per Query” or “FALSE Positive rate”</a:t>
            </a:r>
          </a:p>
          <a:p>
            <a:r>
              <a:rPr lang="en-US" dirty="0"/>
              <a:t>For small expect values (less than 0.01), the expect value and p-value are approximately the same.</a:t>
            </a:r>
          </a:p>
          <a:p>
            <a:r>
              <a:rPr lang="en-US" dirty="0"/>
              <a:t>Also </a:t>
            </a:r>
            <a:r>
              <a:rPr lang="en-US" dirty="0">
                <a:hlinkClick r:id="rId2"/>
              </a:rPr>
              <a:t>https://www.ncbi.nlm.nih.gov/BLAST/tutorial/Altschul-1.html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1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D463-7FE5-8A41-835C-9F523693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Search</a:t>
            </a:r>
          </a:p>
        </p:txBody>
      </p:sp>
      <p:pic>
        <p:nvPicPr>
          <p:cNvPr id="6" name="Content Placeholder 5" descr="Screen shot of commands to run Elastic-BLAST.">
            <a:extLst>
              <a:ext uri="{FF2B5EF4-FFF2-40B4-BE49-F238E27FC236}">
                <a16:creationId xmlns:a16="http://schemas.microsoft.com/office/drawing/2014/main" id="{B4AC14CC-7E22-954E-B8EE-4EF34AC3F3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547446"/>
            <a:ext cx="10753688" cy="4535191"/>
          </a:xfr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363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F404-B8C2-F641-9D99-BAD72FDC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Results</a:t>
            </a:r>
          </a:p>
        </p:txBody>
      </p:sp>
      <p:pic>
        <p:nvPicPr>
          <p:cNvPr id="6" name="Picture 5" descr="Example of how to check for results in cloud buck and how to download them.">
            <a:extLst>
              <a:ext uri="{FF2B5EF4-FFF2-40B4-BE49-F238E27FC236}">
                <a16:creationId xmlns:a16="http://schemas.microsoft.com/office/drawing/2014/main" id="{C5B9CF49-33C2-CA43-B2DF-F93851C1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95" y="1288198"/>
            <a:ext cx="7230358" cy="409450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398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2DF5-BDDA-CC47-AFF8-21D2E25E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74FD-147C-2848-B90F-9759EB5E86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920875"/>
            <a:ext cx="5572539" cy="2800212"/>
          </a:xfrm>
        </p:spPr>
        <p:txBody>
          <a:bodyPr/>
          <a:lstStyle/>
          <a:p>
            <a:r>
              <a:rPr lang="en-US" dirty="0"/>
              <a:t>Tom Madden, PhD</a:t>
            </a:r>
          </a:p>
          <a:p>
            <a:r>
              <a:rPr lang="en-US" dirty="0"/>
              <a:t>Team Lead for BLAST (Basic Local Alignment Search Tool) at the NCBI/NLM/NIH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Picture of Tom Madden (instructor).&#10;">
            <a:extLst>
              <a:ext uri="{FF2B5EF4-FFF2-40B4-BE49-F238E27FC236}">
                <a16:creationId xmlns:a16="http://schemas.microsoft.com/office/drawing/2014/main" id="{A2CBB8FE-ECB2-1B41-B1C4-BE857781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679" y="1827405"/>
            <a:ext cx="2804398" cy="28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90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7421-A6C4-BF41-BC6A-1A52B504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console to see CPU utilization</a:t>
            </a:r>
          </a:p>
        </p:txBody>
      </p:sp>
      <p:pic>
        <p:nvPicPr>
          <p:cNvPr id="4" name="Picture 3" descr="Part of the GCP console">
            <a:extLst>
              <a:ext uri="{FF2B5EF4-FFF2-40B4-BE49-F238E27FC236}">
                <a16:creationId xmlns:a16="http://schemas.microsoft.com/office/drawing/2014/main" id="{E610962A-9BCB-6B43-8ABC-EDA31D8B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470" y="1536541"/>
            <a:ext cx="4704980" cy="4287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Left Arrow 7" descr="Arrow points to compute engine in menu">
            <a:extLst>
              <a:ext uri="{FF2B5EF4-FFF2-40B4-BE49-F238E27FC236}">
                <a16:creationId xmlns:a16="http://schemas.microsoft.com/office/drawing/2014/main" id="{3C587D15-70B1-1F47-849C-6380E39963DF}"/>
              </a:ext>
            </a:extLst>
          </p:cNvPr>
          <p:cNvSpPr/>
          <p:nvPr/>
        </p:nvSpPr>
        <p:spPr>
          <a:xfrm>
            <a:off x="5006340" y="3550920"/>
            <a:ext cx="1173480" cy="2514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 descr="arrow points to instance groups in menu">
            <a:extLst>
              <a:ext uri="{FF2B5EF4-FFF2-40B4-BE49-F238E27FC236}">
                <a16:creationId xmlns:a16="http://schemas.microsoft.com/office/drawing/2014/main" id="{89DA0F06-2467-B042-B2DE-4E47D15258DF}"/>
              </a:ext>
            </a:extLst>
          </p:cNvPr>
          <p:cNvSpPr/>
          <p:nvPr/>
        </p:nvSpPr>
        <p:spPr>
          <a:xfrm>
            <a:off x="6019800" y="5270818"/>
            <a:ext cx="1173480" cy="2514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EE28-42A8-C64A-AF7D-B9CBCE45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560" y="355185"/>
            <a:ext cx="4720868" cy="789095"/>
          </a:xfrm>
        </p:spPr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5" name="Picture 4" descr="Performance grapph">
            <a:extLst>
              <a:ext uri="{FF2B5EF4-FFF2-40B4-BE49-F238E27FC236}">
                <a16:creationId xmlns:a16="http://schemas.microsoft.com/office/drawing/2014/main" id="{0AB29DEC-AA86-4044-B923-203781D0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49" y="3259993"/>
            <a:ext cx="9317305" cy="2848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" name="Group 2" descr="Part of the GCP console showng instances with an arrow pointing to the Monitoring link.">
            <a:extLst>
              <a:ext uri="{FF2B5EF4-FFF2-40B4-BE49-F238E27FC236}">
                <a16:creationId xmlns:a16="http://schemas.microsoft.com/office/drawing/2014/main" id="{5FBBA6F1-B652-8F40-9E6A-B7C83209B568}"/>
              </a:ext>
            </a:extLst>
          </p:cNvPr>
          <p:cNvGrpSpPr/>
          <p:nvPr/>
        </p:nvGrpSpPr>
        <p:grpSpPr>
          <a:xfrm>
            <a:off x="544407" y="1351696"/>
            <a:ext cx="5621865" cy="2983750"/>
            <a:chOff x="544407" y="1351696"/>
            <a:chExt cx="5621865" cy="2983750"/>
          </a:xfrm>
        </p:grpSpPr>
        <p:pic>
          <p:nvPicPr>
            <p:cNvPr id="7" name="Picture 6" descr="Part of the GCP console">
              <a:extLst>
                <a:ext uri="{FF2B5EF4-FFF2-40B4-BE49-F238E27FC236}">
                  <a16:creationId xmlns:a16="http://schemas.microsoft.com/office/drawing/2014/main" id="{7E26FA20-787A-204A-B869-7693454F2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160" b="31331"/>
            <a:stretch/>
          </p:blipFill>
          <p:spPr>
            <a:xfrm>
              <a:off x="544407" y="1351696"/>
              <a:ext cx="5621865" cy="2983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Left Arrow 7" descr="Arrow points to monitoring in console view">
              <a:extLst>
                <a:ext uri="{FF2B5EF4-FFF2-40B4-BE49-F238E27FC236}">
                  <a16:creationId xmlns:a16="http://schemas.microsoft.com/office/drawing/2014/main" id="{7366FAE9-69AE-C64C-8002-D0D5CA229494}"/>
                </a:ext>
              </a:extLst>
            </p:cNvPr>
            <p:cNvSpPr/>
            <p:nvPr/>
          </p:nvSpPr>
          <p:spPr>
            <a:xfrm>
              <a:off x="2278423" y="1685717"/>
              <a:ext cx="1154356" cy="23759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4990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67D20-B611-0543-87CC-DD422025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83" y="282747"/>
            <a:ext cx="1077715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Looking for suspicious matches in our results.</a:t>
            </a:r>
          </a:p>
        </p:txBody>
      </p:sp>
      <p:graphicFrame>
        <p:nvGraphicFramePr>
          <p:cNvPr id="6" name="Table 6" descr="Table of domains vs counts">
            <a:extLst>
              <a:ext uri="{FF2B5EF4-FFF2-40B4-BE49-F238E27FC236}">
                <a16:creationId xmlns:a16="http://schemas.microsoft.com/office/drawing/2014/main" id="{50911E2E-C9A3-494F-B871-CBA7F67C8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699014"/>
              </p:ext>
            </p:extLst>
          </p:nvPr>
        </p:nvGraphicFramePr>
        <p:xfrm>
          <a:off x="8174817" y="1762896"/>
          <a:ext cx="3104842" cy="1698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356">
                  <a:extLst>
                    <a:ext uri="{9D8B030D-6E8A-4147-A177-3AD203B41FA5}">
                      <a16:colId xmlns:a16="http://schemas.microsoft.com/office/drawing/2014/main" val="2901419231"/>
                    </a:ext>
                  </a:extLst>
                </a:gridCol>
                <a:gridCol w="1575486">
                  <a:extLst>
                    <a:ext uri="{9D8B030D-6E8A-4147-A177-3AD203B41FA5}">
                      <a16:colId xmlns:a16="http://schemas.microsoft.com/office/drawing/2014/main" val="3805484600"/>
                    </a:ext>
                  </a:extLst>
                </a:gridCol>
              </a:tblGrid>
              <a:tr h="601674">
                <a:tc>
                  <a:txBody>
                    <a:bodyPr/>
                    <a:lstStyle/>
                    <a:p>
                      <a:r>
                        <a:rPr lang="en-US" dirty="0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517926"/>
                  </a:ext>
                </a:extLst>
              </a:tr>
              <a:tr h="319816">
                <a:tc>
                  <a:txBody>
                    <a:bodyPr/>
                    <a:lstStyle/>
                    <a:p>
                      <a:r>
                        <a:rPr lang="en-US" dirty="0"/>
                        <a:t>Virus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73544"/>
                  </a:ext>
                </a:extLst>
              </a:tr>
              <a:tr h="319816">
                <a:tc>
                  <a:txBody>
                    <a:bodyPr/>
                    <a:lstStyle/>
                    <a:p>
                      <a:r>
                        <a:rPr lang="en-US" dirty="0"/>
                        <a:t>Bacteria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281132"/>
                  </a:ext>
                </a:extLst>
              </a:tr>
              <a:tr h="319816">
                <a:tc>
                  <a:txBody>
                    <a:bodyPr/>
                    <a:lstStyle/>
                    <a:p>
                      <a:r>
                        <a:rPr lang="en-US" dirty="0" err="1"/>
                        <a:t>Eukaryota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826324"/>
                  </a:ext>
                </a:extLst>
              </a:tr>
            </a:tbl>
          </a:graphicData>
        </a:graphic>
      </p:graphicFrame>
      <p:pic>
        <p:nvPicPr>
          <p:cNvPr id="8" name="Picture 7" descr="WGS project information for BDQE01">
            <a:extLst>
              <a:ext uri="{FF2B5EF4-FFF2-40B4-BE49-F238E27FC236}">
                <a16:creationId xmlns:a16="http://schemas.microsoft.com/office/drawing/2014/main" id="{85F5C6E5-8564-F84B-8C76-061AAA8E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30" y="1764827"/>
            <a:ext cx="6495307" cy="14630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Content Placeholder 8" descr="BLAST tabular output">
            <a:extLst>
              <a:ext uri="{FF2B5EF4-FFF2-40B4-BE49-F238E27FC236}">
                <a16:creationId xmlns:a16="http://schemas.microsoft.com/office/drawing/2014/main" id="{9A495823-6F37-C840-9513-7A088E880C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38200" y="4074060"/>
            <a:ext cx="10515600" cy="1413749"/>
          </a:xfr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10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15BB-23D8-4E42-9C2F-0B2B34C7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</a:t>
            </a:r>
            <a:r>
              <a:rPr lang="en-US" dirty="0" err="1"/>
              <a:t>ElasticBLAST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313B3-15BB-45EC-BB93-539942432E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NCBI is looking for alpha testers</a:t>
            </a:r>
          </a:p>
          <a:p>
            <a:r>
              <a:rPr lang="en-US" dirty="0"/>
              <a:t>Interested? Please Contact Dave Arndt at </a:t>
            </a:r>
            <a:r>
              <a:rPr lang="en-US" dirty="0">
                <a:hlinkClick r:id="rId3"/>
              </a:rPr>
              <a:t>arndtdj@nih.gov</a:t>
            </a:r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6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9"/>
    </mc:Choice>
    <mc:Fallback xmlns="">
      <p:transition spd="slow" advTm="16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38200" y="1811211"/>
            <a:ext cx="2242407" cy="3781870"/>
          </a:xfrm>
        </p:spPr>
        <p:txBody>
          <a:bodyPr>
            <a:normAutofit/>
          </a:bodyPr>
          <a:lstStyle/>
          <a:p>
            <a:r>
              <a:rPr lang="en-US" dirty="0" err="1"/>
              <a:t>Christiam</a:t>
            </a:r>
            <a:r>
              <a:rPr lang="en-US" dirty="0"/>
              <a:t> Camacho</a:t>
            </a:r>
          </a:p>
          <a:p>
            <a:r>
              <a:rPr lang="en-US" dirty="0"/>
              <a:t>Yuri </a:t>
            </a:r>
            <a:r>
              <a:rPr lang="en-US" dirty="0" err="1"/>
              <a:t>Merezhuk</a:t>
            </a:r>
            <a:endParaRPr lang="en-US" dirty="0"/>
          </a:p>
          <a:p>
            <a:r>
              <a:rPr lang="en-US" dirty="0"/>
              <a:t>Yan </a:t>
            </a:r>
            <a:r>
              <a:rPr lang="en-US" dirty="0" err="1"/>
              <a:t>Raytselis</a:t>
            </a:r>
            <a:endParaRPr lang="en-US" dirty="0"/>
          </a:p>
          <a:p>
            <a:r>
              <a:rPr lang="en-US" dirty="0"/>
              <a:t>Amelia Fong</a:t>
            </a:r>
          </a:p>
          <a:p>
            <a:r>
              <a:rPr lang="en-US" dirty="0"/>
              <a:t>Irena </a:t>
            </a:r>
            <a:r>
              <a:rPr lang="en-US" dirty="0" err="1"/>
              <a:t>Zaretskaya</a:t>
            </a:r>
            <a:endParaRPr lang="en-US" dirty="0"/>
          </a:p>
          <a:p>
            <a:r>
              <a:rPr lang="en-US" dirty="0"/>
              <a:t>Dan Soren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075420" y="1742630"/>
            <a:ext cx="2438400" cy="4423015"/>
          </a:xfrm>
        </p:spPr>
        <p:txBody>
          <a:bodyPr/>
          <a:lstStyle/>
          <a:p>
            <a:r>
              <a:rPr lang="en-US" dirty="0"/>
              <a:t>Valerie Schneider</a:t>
            </a:r>
          </a:p>
          <a:p>
            <a:r>
              <a:rPr lang="en-US" dirty="0"/>
              <a:t>Rodney </a:t>
            </a:r>
            <a:r>
              <a:rPr lang="en-US" dirty="0" err="1"/>
              <a:t>Brister</a:t>
            </a:r>
            <a:endParaRPr lang="en-US" dirty="0"/>
          </a:p>
          <a:p>
            <a:r>
              <a:rPr lang="en-US" dirty="0"/>
              <a:t>Eugene </a:t>
            </a:r>
            <a:r>
              <a:rPr lang="en-US" dirty="0" err="1"/>
              <a:t>Yaschenko</a:t>
            </a:r>
            <a:endParaRPr lang="en-US" dirty="0"/>
          </a:p>
          <a:p>
            <a:r>
              <a:rPr lang="en-US" dirty="0"/>
              <a:t>Kim Pruitt</a:t>
            </a:r>
          </a:p>
          <a:p>
            <a:r>
              <a:rPr lang="en-US" dirty="0"/>
              <a:t>Steve Sherry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87291" y="365125"/>
            <a:ext cx="5366509" cy="1217613"/>
          </a:xfrm>
        </p:spPr>
        <p:txBody>
          <a:bodyPr/>
          <a:lstStyle/>
          <a:p>
            <a:r>
              <a:rPr lang="en-US" dirty="0"/>
              <a:t>This research was supported by the Intramural Research Program of the NIH, National Library of Medicine.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13A8304-5DE0-4049-9E6A-B13BB37CB90E}"/>
              </a:ext>
            </a:extLst>
          </p:cNvPr>
          <p:cNvSpPr txBox="1">
            <a:spLocks/>
          </p:cNvSpPr>
          <p:nvPr/>
        </p:nvSpPr>
        <p:spPr>
          <a:xfrm>
            <a:off x="6477000" y="1742630"/>
            <a:ext cx="2438400" cy="4423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Dave Arndt</a:t>
            </a:r>
          </a:p>
          <a:p>
            <a:r>
              <a:rPr lang="en-US" dirty="0"/>
              <a:t>Scott McGinnis</a:t>
            </a:r>
          </a:p>
          <a:p>
            <a:r>
              <a:rPr lang="en-US" dirty="0"/>
              <a:t>Peter Cooper</a:t>
            </a:r>
          </a:p>
          <a:p>
            <a:r>
              <a:rPr lang="en-US" dirty="0"/>
              <a:t>Wayne Matten</a:t>
            </a:r>
          </a:p>
          <a:p>
            <a:r>
              <a:rPr lang="en-US" dirty="0"/>
              <a:t>Tao Tao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9D3AC6B-2FF9-A44D-A37C-DEA7EE2C3EDF}"/>
              </a:ext>
            </a:extLst>
          </p:cNvPr>
          <p:cNvSpPr txBox="1">
            <a:spLocks/>
          </p:cNvSpPr>
          <p:nvPr/>
        </p:nvSpPr>
        <p:spPr>
          <a:xfrm>
            <a:off x="3657600" y="1811211"/>
            <a:ext cx="2329691" cy="244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Greg </a:t>
            </a:r>
            <a:r>
              <a:rPr lang="en-US" dirty="0" err="1"/>
              <a:t>Boratyn</a:t>
            </a:r>
            <a:endParaRPr lang="en-US" dirty="0"/>
          </a:p>
          <a:p>
            <a:r>
              <a:rPr lang="en-US" dirty="0"/>
              <a:t>Victor </a:t>
            </a:r>
            <a:r>
              <a:rPr lang="en-US" dirty="0" err="1"/>
              <a:t>Joukov</a:t>
            </a:r>
            <a:endParaRPr lang="en-US" dirty="0"/>
          </a:p>
          <a:p>
            <a:r>
              <a:rPr lang="en-US" dirty="0" err="1"/>
              <a:t>Anatoliy</a:t>
            </a:r>
            <a:r>
              <a:rPr lang="en-US" dirty="0"/>
              <a:t> </a:t>
            </a:r>
            <a:r>
              <a:rPr lang="en-US" dirty="0" err="1"/>
              <a:t>Kuznetsov</a:t>
            </a:r>
            <a:endParaRPr lang="en-US" dirty="0"/>
          </a:p>
          <a:p>
            <a:r>
              <a:rPr lang="en-US" dirty="0"/>
              <a:t>Vadim </a:t>
            </a:r>
            <a:r>
              <a:rPr lang="en-US" dirty="0" err="1"/>
              <a:t>Zalunin</a:t>
            </a:r>
            <a:endParaRPr lang="en-US" dirty="0"/>
          </a:p>
          <a:p>
            <a:r>
              <a:rPr lang="en-US" dirty="0"/>
              <a:t>Roberta Vera Alvarez</a:t>
            </a:r>
          </a:p>
        </p:txBody>
      </p:sp>
    </p:spTree>
    <p:extLst>
      <p:ext uri="{BB962C8B-B14F-4D97-AF65-F5344CB8AC3E}">
        <p14:creationId xmlns:p14="http://schemas.microsoft.com/office/powerpoint/2010/main" val="181508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A8B5-79AB-5548-8F24-1EFB072F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2C6DA-3F5C-4E45-BD5E-BE93418134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Basic Local Alignment Search Tool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Calculates similarity for biological sequences.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produces local alignments.  Only a portion of each sequence must be aligned.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statistical theory to determine if a match might have occurred by chance.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ample BLAST alignment">
            <a:extLst>
              <a:ext uri="{FF2B5EF4-FFF2-40B4-BE49-F238E27FC236}">
                <a16:creationId xmlns:a16="http://schemas.microsoft.com/office/drawing/2014/main" id="{12FDF84D-66B7-F443-A030-D4679B205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414" y="1139225"/>
            <a:ext cx="4581386" cy="1102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912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CC6B-3289-834F-9BA8-27D164A8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Elastic-BLAST?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2FE77-818A-1A4C-952D-6E4C32FE2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4852"/>
            <a:ext cx="9928860" cy="330104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sz="3200" dirty="0"/>
              <a:t>Elastic-BLAST is a command line tool to align large numbers (millions of bases/residues) of nucleotide and protein sequences against BLAST databases. </a:t>
            </a:r>
          </a:p>
          <a:p>
            <a:pPr marL="0" indent="0" fontAlgn="base">
              <a:buNone/>
            </a:pPr>
            <a:endParaRPr lang="en-US" sz="3200" dirty="0"/>
          </a:p>
          <a:p>
            <a:pPr marL="0" indent="0" fontAlgn="base">
              <a:buNone/>
            </a:pPr>
            <a:r>
              <a:rPr lang="en-US" sz="3200" dirty="0"/>
              <a:t>Elastic-BLAST implements best practices for searching on the cloud so you can concentrate on science.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2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37C9-D2E3-4891-88A9-262177C7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745"/>
            <a:ext cx="10515600" cy="1325563"/>
          </a:xfrm>
        </p:spPr>
        <p:txBody>
          <a:bodyPr/>
          <a:lstStyle/>
          <a:p>
            <a:r>
              <a:rPr lang="en-US" dirty="0"/>
              <a:t>An Elastic-BLAST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BF002-C090-4C6B-B0C4-B9D36CC0CB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Annotation of mRNA transcripts with functional and biological processes</a:t>
            </a:r>
          </a:p>
          <a:p>
            <a:r>
              <a:rPr lang="en-US" dirty="0"/>
              <a:t>BLAST is used to align an assembled transcriptome against annotated databases of proteins or nucleotides.</a:t>
            </a:r>
          </a:p>
          <a:p>
            <a:pPr lvl="2"/>
            <a:r>
              <a:rPr lang="en-US" dirty="0" err="1"/>
              <a:t>blastp</a:t>
            </a:r>
            <a:r>
              <a:rPr lang="en-US" dirty="0"/>
              <a:t> open reading frames against non-redundant database (nr)</a:t>
            </a:r>
          </a:p>
          <a:p>
            <a:pPr lvl="2"/>
            <a:r>
              <a:rPr lang="en-US" dirty="0" err="1"/>
              <a:t>rpsblast</a:t>
            </a:r>
            <a:r>
              <a:rPr lang="en-US" dirty="0"/>
              <a:t> open reading frames against Conserved Domain Database (</a:t>
            </a:r>
            <a:r>
              <a:rPr lang="en-US" dirty="0" err="1"/>
              <a:t>cdd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blastn transcripts against nucleotide database (</a:t>
            </a:r>
            <a:r>
              <a:rPr lang="en-US" dirty="0" err="1"/>
              <a:t>nt</a:t>
            </a:r>
            <a:r>
              <a:rPr lang="en-US" dirty="0"/>
              <a:t>) </a:t>
            </a:r>
          </a:p>
          <a:p>
            <a:pPr lvl="2"/>
            <a:r>
              <a:rPr lang="en-US" dirty="0" err="1"/>
              <a:t>rpstblastn</a:t>
            </a:r>
            <a:r>
              <a:rPr lang="en-US" dirty="0"/>
              <a:t> transcripts against CDD database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4CE6B4-53A6-4CCF-AFA4-10809B91E2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Example annotation project:</a:t>
            </a:r>
          </a:p>
          <a:p>
            <a:pPr lvl="1"/>
            <a:r>
              <a:rPr lang="en-US" dirty="0"/>
              <a:t>Opuntia </a:t>
            </a:r>
            <a:r>
              <a:rPr lang="en-US" dirty="0" err="1"/>
              <a:t>streptacantha</a:t>
            </a:r>
            <a:r>
              <a:rPr lang="en-US" dirty="0"/>
              <a:t> (nopal) transcriptome (</a:t>
            </a:r>
            <a:r>
              <a:rPr lang="en-US" dirty="0">
                <a:hlinkClick r:id="rId3"/>
              </a:rPr>
              <a:t>PRJNA320545</a:t>
            </a:r>
            <a:r>
              <a:rPr lang="en-US" dirty="0"/>
              <a:t>): 474,563 transcripts (217 million base pairs)</a:t>
            </a:r>
          </a:p>
          <a:p>
            <a:endParaRPr lang="en-US" dirty="0"/>
          </a:p>
        </p:txBody>
      </p:sp>
      <p:pic>
        <p:nvPicPr>
          <p:cNvPr id="5" name="Picture 4" descr="A close up of the nopal plant">
            <a:extLst>
              <a:ext uri="{FF2B5EF4-FFF2-40B4-BE49-F238E27FC236}">
                <a16:creationId xmlns:a16="http://schemas.microsoft.com/office/drawing/2014/main" id="{C749705E-E6CE-4B06-9D5C-235EB05CB1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008" y="3078823"/>
            <a:ext cx="2306783" cy="3050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93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93"/>
    </mc:Choice>
    <mc:Fallback xmlns="">
      <p:transition spd="slow" advTm="6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DE30-7B21-C34E-9207-61C4B74B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components to Elastic-BLAST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56497-E31C-BF4C-90FC-7B605B7C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0" y="1987233"/>
            <a:ext cx="9608820" cy="3003868"/>
          </a:xfrm>
        </p:spPr>
        <p:txBody>
          <a:bodyPr/>
          <a:lstStyle/>
          <a:p>
            <a:r>
              <a:rPr lang="en-US" dirty="0"/>
              <a:t>Containerized version of BLAST</a:t>
            </a:r>
          </a:p>
          <a:p>
            <a:r>
              <a:rPr lang="en-US" dirty="0"/>
              <a:t>An orchestration program</a:t>
            </a:r>
          </a:p>
          <a:p>
            <a:r>
              <a:rPr lang="en-US" dirty="0"/>
              <a:t>BLAST Databases</a:t>
            </a:r>
          </a:p>
          <a:p>
            <a:r>
              <a:rPr lang="en-US" dirty="0"/>
              <a:t>Your queries</a:t>
            </a:r>
          </a:p>
          <a:p>
            <a:r>
              <a:rPr lang="en-US" dirty="0"/>
              <a:t>Your BLAST options</a:t>
            </a:r>
          </a:p>
        </p:txBody>
      </p:sp>
      <p:pic>
        <p:nvPicPr>
          <p:cNvPr id="5" name="Picture 4" descr="Docker logo">
            <a:extLst>
              <a:ext uri="{FF2B5EF4-FFF2-40B4-BE49-F238E27FC236}">
                <a16:creationId xmlns:a16="http://schemas.microsoft.com/office/drawing/2014/main" id="{7EC3604C-2386-47B1-BF41-089220DB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309" y="1915675"/>
            <a:ext cx="639792" cy="529428"/>
          </a:xfrm>
          <a:prstGeom prst="rect">
            <a:avLst/>
          </a:prstGeom>
        </p:spPr>
      </p:pic>
      <p:pic>
        <p:nvPicPr>
          <p:cNvPr id="7" name="Picture 6" descr="Kubernetes logo">
            <a:extLst>
              <a:ext uri="{FF2B5EF4-FFF2-40B4-BE49-F238E27FC236}">
                <a16:creationId xmlns:a16="http://schemas.microsoft.com/office/drawing/2014/main" id="{D22748EC-6330-4DB9-A1CD-395387104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92" y="2445103"/>
            <a:ext cx="734629" cy="623230"/>
          </a:xfrm>
          <a:prstGeom prst="rect">
            <a:avLst/>
          </a:prstGeom>
        </p:spPr>
      </p:pic>
      <p:pic>
        <p:nvPicPr>
          <p:cNvPr id="8" name="Picture 7" descr="Google Cloud platform logo">
            <a:extLst>
              <a:ext uri="{FF2B5EF4-FFF2-40B4-BE49-F238E27FC236}">
                <a16:creationId xmlns:a16="http://schemas.microsoft.com/office/drawing/2014/main" id="{13B1248F-2271-4829-A162-BBF0E0A48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838" y="2959083"/>
            <a:ext cx="1159854" cy="713756"/>
          </a:xfrm>
          <a:prstGeom prst="rect">
            <a:avLst/>
          </a:prstGeom>
        </p:spPr>
      </p:pic>
      <p:pic>
        <p:nvPicPr>
          <p:cNvPr id="9" name="Picture 8" descr="Amazon web services logo">
            <a:extLst>
              <a:ext uri="{FF2B5EF4-FFF2-40B4-BE49-F238E27FC236}">
                <a16:creationId xmlns:a16="http://schemas.microsoft.com/office/drawing/2014/main" id="{9070C862-02C0-4478-BB8F-A616E7D60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692" y="3119906"/>
            <a:ext cx="1361389" cy="52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6721C-CAA6-4D43-8621-EB7D6ABA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in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A5B6-FFDF-8849-BB17-EEF18F8DE3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 docker because:</a:t>
            </a:r>
          </a:p>
          <a:p>
            <a:r>
              <a:rPr lang="en-US" dirty="0"/>
              <a:t>It provides isolation between application and machine it’s on</a:t>
            </a:r>
          </a:p>
          <a:p>
            <a:r>
              <a:rPr lang="en-US" dirty="0"/>
              <a:t>It works well with orchestration packages like Kubernetes</a:t>
            </a:r>
          </a:p>
          <a:p>
            <a:r>
              <a:rPr lang="en-US" dirty="0"/>
              <a:t>It’s easy to install an image</a:t>
            </a:r>
          </a:p>
          <a:p>
            <a:endParaRPr lang="en-US" dirty="0"/>
          </a:p>
          <a:p>
            <a:r>
              <a:rPr lang="en-US" dirty="0" err="1"/>
              <a:t>Dockerized</a:t>
            </a:r>
            <a:r>
              <a:rPr lang="en-US" dirty="0"/>
              <a:t> the BLAST+ command-line executables</a:t>
            </a:r>
          </a:p>
          <a:p>
            <a:r>
              <a:rPr lang="en-US" dirty="0"/>
              <a:t>Works with databases hosted on cloud providers</a:t>
            </a:r>
          </a:p>
          <a:p>
            <a:r>
              <a:rPr lang="en-US" dirty="0"/>
              <a:t>Docker is a type of container.  Singularity is another.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61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6A68-3E6D-BD47-85AE-AB8E8DEA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FBE47-6BEF-074E-B559-0DAF3F0516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175399"/>
            <a:ext cx="10228868" cy="26982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Open-source package to orchestrate containers</a:t>
            </a:r>
          </a:p>
          <a:p>
            <a:r>
              <a:rPr lang="en-US" dirty="0"/>
              <a:t>Used by Elastic-BLAST to start and stop instances, download databases, and schedule work.</a:t>
            </a:r>
          </a:p>
          <a:p>
            <a:r>
              <a:rPr lang="en-US" dirty="0"/>
              <a:t>Often written as k8s since “</a:t>
            </a:r>
            <a:r>
              <a:rPr lang="en-US" dirty="0" err="1"/>
              <a:t>ubernete</a:t>
            </a:r>
            <a:r>
              <a:rPr lang="en-US" dirty="0"/>
              <a:t>” is 8 letters</a:t>
            </a:r>
          </a:p>
          <a:p>
            <a:r>
              <a:rPr lang="en-US" dirty="0"/>
              <a:t>Joke about Kubernetes walking into a bar: </a:t>
            </a:r>
          </a:p>
          <a:p>
            <a:pPr lvl="1"/>
            <a:r>
              <a:rPr lang="en-US" dirty="0"/>
              <a:t>k102n (heard on ”Containers on the Couch”)</a:t>
            </a:r>
          </a:p>
        </p:txBody>
      </p:sp>
    </p:spTree>
    <p:extLst>
      <p:ext uri="{BB962C8B-B14F-4D97-AF65-F5344CB8AC3E}">
        <p14:creationId xmlns:p14="http://schemas.microsoft.com/office/powerpoint/2010/main" val="22347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8C29-95F7-BA47-9597-EF9542EF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Databases at AWS and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6BE0-9360-1244-B5D9-C0674D0E4C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26 databases.</a:t>
            </a:r>
          </a:p>
          <a:p>
            <a:r>
              <a:rPr lang="en-US" dirty="0"/>
              <a:t>Same databases at the NCBI FTP site and the cloud providers.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 err="1"/>
              <a:t>Refseq</a:t>
            </a:r>
            <a:r>
              <a:rPr lang="en-US" dirty="0"/>
              <a:t> Eukaryotic Representative Genomes</a:t>
            </a:r>
          </a:p>
          <a:p>
            <a:pPr lvl="1"/>
            <a:r>
              <a:rPr lang="en-US" dirty="0"/>
              <a:t>16S database based on Targeted Loci.</a:t>
            </a:r>
          </a:p>
          <a:p>
            <a:pPr lvl="1"/>
            <a:r>
              <a:rPr lang="en-US" dirty="0"/>
              <a:t>Human and mouse genomes</a:t>
            </a:r>
          </a:p>
          <a:p>
            <a:r>
              <a:rPr lang="en-US" dirty="0"/>
              <a:t>Full list: </a:t>
            </a:r>
          </a:p>
          <a:p>
            <a:pPr marL="457200" lvl="1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ncbi</a:t>
            </a:r>
            <a:r>
              <a:rPr lang="en-US" dirty="0"/>
              <a:t>/</a:t>
            </a:r>
            <a:r>
              <a:rPr lang="en-US" dirty="0" err="1"/>
              <a:t>blast_plus_docs#blast-databases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38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5.7|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7.3"/>
</p:tagLst>
</file>

<file path=ppt/theme/theme1.xml><?xml version="1.0" encoding="utf-8"?>
<a:theme xmlns:a="http://schemas.openxmlformats.org/drawingml/2006/main" name="Office Theme">
  <a:themeElements>
    <a:clrScheme name="NCBI Color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1BC"/>
      </a:accent1>
      <a:accent2>
        <a:srgbClr val="AEB0B5"/>
      </a:accent2>
      <a:accent3>
        <a:srgbClr val="00A6D2"/>
      </a:accent3>
      <a:accent4>
        <a:srgbClr val="981B1E"/>
      </a:accent4>
      <a:accent5>
        <a:srgbClr val="002455"/>
      </a:accent5>
      <a:accent6>
        <a:srgbClr val="2E854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B0773BB4-715D-7243-AD07-7EFCC35D602C}" vid="{4DEAEE1B-C328-CC49-9A0C-B613A91A4D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13288</TotalTime>
  <Words>853</Words>
  <Application>Microsoft Macintosh PowerPoint</Application>
  <PresentationFormat>Widescreen</PresentationFormat>
  <Paragraphs>140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Helvetica</vt:lpstr>
      <vt:lpstr>Lucida Grande</vt:lpstr>
      <vt:lpstr>Office Theme</vt:lpstr>
      <vt:lpstr>Elastic-BLAST</vt:lpstr>
      <vt:lpstr>Instructor information</vt:lpstr>
      <vt:lpstr>What is BLAST?</vt:lpstr>
      <vt:lpstr>What is Elastic-BLAST?</vt:lpstr>
      <vt:lpstr>An Elastic-BLAST application</vt:lpstr>
      <vt:lpstr>Several components to Elastic-BLAST</vt:lpstr>
      <vt:lpstr>BLAST in Docker</vt:lpstr>
      <vt:lpstr>Kubernetes</vt:lpstr>
      <vt:lpstr>BLAST Databases at AWS and GCP</vt:lpstr>
      <vt:lpstr>ElasticBLAST architecture</vt:lpstr>
      <vt:lpstr>How to use Elastic-BLAST?</vt:lpstr>
      <vt:lpstr>Example config file for Elastic-BLAST</vt:lpstr>
      <vt:lpstr>BLAST part of config file</vt:lpstr>
      <vt:lpstr>Formatting Options</vt:lpstr>
      <vt:lpstr>Adding Fields to the Standard Set</vt:lpstr>
      <vt:lpstr>Comma-delimited Custom Output</vt:lpstr>
      <vt:lpstr>Expect Values</vt:lpstr>
      <vt:lpstr>Start a Search</vt:lpstr>
      <vt:lpstr>Accessing Results</vt:lpstr>
      <vt:lpstr>Using the console to see CPU utilization</vt:lpstr>
      <vt:lpstr>Monitoring</vt:lpstr>
      <vt:lpstr>Looking for suspicious matches in our results.</vt:lpstr>
      <vt:lpstr>Want to try ElasticBLAST?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BLAST+ in Docker</dc:title>
  <dc:subject/>
  <dc:creator>Madden, Tom (NIH/NLM/NCBI) [E]</dc:creator>
  <cp:keywords/>
  <dc:description/>
  <cp:lastModifiedBy>Madden, Tom (NIH/NLM/NCBI) [E]</cp:lastModifiedBy>
  <cp:revision>194</cp:revision>
  <dcterms:created xsi:type="dcterms:W3CDTF">2020-08-21T18:15:31Z</dcterms:created>
  <dcterms:modified xsi:type="dcterms:W3CDTF">2020-11-12T20:04:57Z</dcterms:modified>
  <cp:category/>
</cp:coreProperties>
</file>